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96" r:id="rId2"/>
    <p:sldId id="297" r:id="rId3"/>
    <p:sldId id="257" r:id="rId4"/>
    <p:sldId id="258" r:id="rId5"/>
    <p:sldId id="259" r:id="rId6"/>
    <p:sldId id="260" r:id="rId7"/>
    <p:sldId id="261" r:id="rId8"/>
    <p:sldId id="304" r:id="rId9"/>
    <p:sldId id="262" r:id="rId10"/>
    <p:sldId id="263" r:id="rId11"/>
    <p:sldId id="298" r:id="rId12"/>
    <p:sldId id="280" r:id="rId13"/>
    <p:sldId id="282" r:id="rId14"/>
    <p:sldId id="283" r:id="rId15"/>
    <p:sldId id="299" r:id="rId16"/>
    <p:sldId id="284" r:id="rId17"/>
    <p:sldId id="288" r:id="rId18"/>
    <p:sldId id="289" r:id="rId19"/>
    <p:sldId id="300" r:id="rId20"/>
    <p:sldId id="295" r:id="rId21"/>
    <p:sldId id="301" r:id="rId22"/>
    <p:sldId id="30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8266" autoAdjust="0"/>
  </p:normalViewPr>
  <p:slideViewPr>
    <p:cSldViewPr snapToGrid="0">
      <p:cViewPr varScale="1">
        <p:scale>
          <a:sx n="89" d="100"/>
          <a:sy n="89" d="100"/>
        </p:scale>
        <p:origin x="143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92F7A-4AA3-49D3-BF7A-9D065D4B3DB8}" type="datetimeFigureOut">
              <a:rPr lang="en-US" smtClean="0"/>
              <a:t>6/20/2023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14BE90-2276-4CFF-B36C-4BE970233B21}" type="slidenum">
              <a:rPr lang="en-US" smtClean="0"/>
              <a:t>‹#›</a:t>
            </a:fld>
            <a:endParaRPr lang="en-US"/>
          </a:p>
        </p:txBody>
      </p:sp>
    </p:spTree>
    <p:extLst>
      <p:ext uri="{BB962C8B-B14F-4D97-AF65-F5344CB8AC3E}">
        <p14:creationId xmlns:p14="http://schemas.microsoft.com/office/powerpoint/2010/main" val="23381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NH Floodplain Administrator 101 Workshop</a:t>
            </a:r>
          </a:p>
        </p:txBody>
      </p:sp>
      <p:sp>
        <p:nvSpPr>
          <p:cNvPr id="5" name="Date Placeholder 4"/>
          <p:cNvSpPr>
            <a:spLocks noGrp="1"/>
          </p:cNvSpPr>
          <p:nvPr>
            <p:ph type="dt" idx="11"/>
          </p:nvPr>
        </p:nvSpPr>
        <p:spPr/>
        <p:txBody>
          <a:bodyPr/>
          <a:lstStyle/>
          <a:p>
            <a:r>
              <a:rPr lang="en-US"/>
              <a:t>11/7/2019</a:t>
            </a:r>
          </a:p>
        </p:txBody>
      </p:sp>
      <p:sp>
        <p:nvSpPr>
          <p:cNvPr id="6" name="Slide Number Placeholder 5"/>
          <p:cNvSpPr>
            <a:spLocks noGrp="1"/>
          </p:cNvSpPr>
          <p:nvPr>
            <p:ph type="sldNum" sz="quarter" idx="12"/>
          </p:nvPr>
        </p:nvSpPr>
        <p:spPr/>
        <p:txBody>
          <a:bodyPr/>
          <a:lstStyle/>
          <a:p>
            <a:fld id="{BD5CCB2B-1F39-4D10-B9F2-279632DE9C72}" type="slidenum">
              <a:rPr lang="en-US" smtClean="0"/>
              <a:t>1</a:t>
            </a:fld>
            <a:endParaRPr lang="en-US"/>
          </a:p>
        </p:txBody>
      </p:sp>
    </p:spTree>
    <p:extLst>
      <p:ext uri="{BB962C8B-B14F-4D97-AF65-F5344CB8AC3E}">
        <p14:creationId xmlns:p14="http://schemas.microsoft.com/office/powerpoint/2010/main" val="2126809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NH Floodplain Administrator 101 Workshop</a:t>
            </a:r>
          </a:p>
        </p:txBody>
      </p:sp>
      <p:sp>
        <p:nvSpPr>
          <p:cNvPr id="5" name="Date Placeholder 4"/>
          <p:cNvSpPr>
            <a:spLocks noGrp="1"/>
          </p:cNvSpPr>
          <p:nvPr>
            <p:ph type="dt" idx="11"/>
          </p:nvPr>
        </p:nvSpPr>
        <p:spPr/>
        <p:txBody>
          <a:bodyPr/>
          <a:lstStyle/>
          <a:p>
            <a:r>
              <a:rPr lang="en-US"/>
              <a:t>11/7/2019</a:t>
            </a:r>
          </a:p>
        </p:txBody>
      </p:sp>
      <p:sp>
        <p:nvSpPr>
          <p:cNvPr id="6" name="Slide Number Placeholder 5"/>
          <p:cNvSpPr>
            <a:spLocks noGrp="1"/>
          </p:cNvSpPr>
          <p:nvPr>
            <p:ph type="sldNum" sz="quarter" idx="12"/>
          </p:nvPr>
        </p:nvSpPr>
        <p:spPr/>
        <p:txBody>
          <a:bodyPr/>
          <a:lstStyle/>
          <a:p>
            <a:fld id="{BD5CCB2B-1F39-4D10-B9F2-279632DE9C72}" type="slidenum">
              <a:rPr lang="en-US" smtClean="0"/>
              <a:t>14</a:t>
            </a:fld>
            <a:endParaRPr lang="en-US"/>
          </a:p>
        </p:txBody>
      </p:sp>
    </p:spTree>
    <p:extLst>
      <p:ext uri="{BB962C8B-B14F-4D97-AF65-F5344CB8AC3E}">
        <p14:creationId xmlns:p14="http://schemas.microsoft.com/office/powerpoint/2010/main" val="1477881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14BE90-2276-4CFF-B36C-4BE970233B21}" type="slidenum">
              <a:rPr lang="en-US" smtClean="0"/>
              <a:t>16</a:t>
            </a:fld>
            <a:endParaRPr lang="en-US"/>
          </a:p>
        </p:txBody>
      </p:sp>
    </p:spTree>
    <p:extLst>
      <p:ext uri="{BB962C8B-B14F-4D97-AF65-F5344CB8AC3E}">
        <p14:creationId xmlns:p14="http://schemas.microsoft.com/office/powerpoint/2010/main" val="4085859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NH Floodplain Administrator 101 Workshop</a:t>
            </a:r>
          </a:p>
        </p:txBody>
      </p:sp>
      <p:sp>
        <p:nvSpPr>
          <p:cNvPr id="5" name="Date Placeholder 4"/>
          <p:cNvSpPr>
            <a:spLocks noGrp="1"/>
          </p:cNvSpPr>
          <p:nvPr>
            <p:ph type="dt" idx="11"/>
          </p:nvPr>
        </p:nvSpPr>
        <p:spPr/>
        <p:txBody>
          <a:bodyPr/>
          <a:lstStyle/>
          <a:p>
            <a:r>
              <a:rPr lang="en-US"/>
              <a:t>11/7/2019</a:t>
            </a:r>
          </a:p>
        </p:txBody>
      </p:sp>
      <p:sp>
        <p:nvSpPr>
          <p:cNvPr id="6" name="Slide Number Placeholder 5"/>
          <p:cNvSpPr>
            <a:spLocks noGrp="1"/>
          </p:cNvSpPr>
          <p:nvPr>
            <p:ph type="sldNum" sz="quarter" idx="12"/>
          </p:nvPr>
        </p:nvSpPr>
        <p:spPr/>
        <p:txBody>
          <a:bodyPr/>
          <a:lstStyle/>
          <a:p>
            <a:fld id="{BD5CCB2B-1F39-4D10-B9F2-279632DE9C72}" type="slidenum">
              <a:rPr lang="en-US" smtClean="0"/>
              <a:t>3</a:t>
            </a:fld>
            <a:endParaRPr lang="en-US"/>
          </a:p>
        </p:txBody>
      </p:sp>
    </p:spTree>
    <p:extLst>
      <p:ext uri="{BB962C8B-B14F-4D97-AF65-F5344CB8AC3E}">
        <p14:creationId xmlns:p14="http://schemas.microsoft.com/office/powerpoint/2010/main" val="2205913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C8E71F-7FA0-4C78-821C-DD1651B66BBB}" type="slidenum">
              <a:rPr lang="en-US" smtClean="0">
                <a:solidFill>
                  <a:prstClr val="black"/>
                </a:solidFill>
              </a:rPr>
              <a:pPr/>
              <a:t>4</a:t>
            </a:fld>
            <a:endParaRPr lang="en-US">
              <a:solidFill>
                <a:prstClr val="black"/>
              </a:solidFill>
            </a:endParaRPr>
          </a:p>
        </p:txBody>
      </p:sp>
      <p:sp>
        <p:nvSpPr>
          <p:cNvPr id="5" name="Date Placeholder 4"/>
          <p:cNvSpPr>
            <a:spLocks noGrp="1"/>
          </p:cNvSpPr>
          <p:nvPr>
            <p:ph type="dt" idx="11"/>
          </p:nvPr>
        </p:nvSpPr>
        <p:spPr/>
        <p:txBody>
          <a:bodyPr/>
          <a:lstStyle/>
          <a:p>
            <a:r>
              <a:rPr lang="en-US">
                <a:solidFill>
                  <a:prstClr val="black"/>
                </a:solidFill>
              </a:rPr>
              <a:t>6/22/2017</a:t>
            </a:r>
          </a:p>
        </p:txBody>
      </p:sp>
      <p:sp>
        <p:nvSpPr>
          <p:cNvPr id="6" name="Header Placeholder 5"/>
          <p:cNvSpPr>
            <a:spLocks noGrp="1"/>
          </p:cNvSpPr>
          <p:nvPr>
            <p:ph type="hdr" sz="quarter" idx="12"/>
          </p:nvPr>
        </p:nvSpPr>
        <p:spPr/>
        <p:txBody>
          <a:bodyPr/>
          <a:lstStyle/>
          <a:p>
            <a:r>
              <a:rPr lang="en-US">
                <a:solidFill>
                  <a:prstClr val="black"/>
                </a:solidFill>
              </a:rPr>
              <a:t>Floodplain Administrator 101 Workshop</a:t>
            </a:r>
          </a:p>
        </p:txBody>
      </p:sp>
    </p:spTree>
    <p:extLst>
      <p:ext uri="{BB962C8B-B14F-4D97-AF65-F5344CB8AC3E}">
        <p14:creationId xmlns:p14="http://schemas.microsoft.com/office/powerpoint/2010/main" val="4143156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C8E71F-7FA0-4C78-821C-DD1651B66BBB}" type="slidenum">
              <a:rPr lang="en-US" smtClean="0"/>
              <a:pPr/>
              <a:t>5</a:t>
            </a:fld>
            <a:endParaRPr lang="en-US"/>
          </a:p>
        </p:txBody>
      </p:sp>
      <p:sp>
        <p:nvSpPr>
          <p:cNvPr id="5" name="Date Placeholder 4"/>
          <p:cNvSpPr>
            <a:spLocks noGrp="1"/>
          </p:cNvSpPr>
          <p:nvPr>
            <p:ph type="dt" idx="11"/>
          </p:nvPr>
        </p:nvSpPr>
        <p:spPr/>
        <p:txBody>
          <a:bodyPr/>
          <a:lstStyle/>
          <a:p>
            <a:r>
              <a:rPr lang="en-US"/>
              <a:t>11/7/2019</a:t>
            </a:r>
          </a:p>
        </p:txBody>
      </p:sp>
      <p:sp>
        <p:nvSpPr>
          <p:cNvPr id="6" name="Header Placeholder 5"/>
          <p:cNvSpPr>
            <a:spLocks noGrp="1"/>
          </p:cNvSpPr>
          <p:nvPr>
            <p:ph type="hdr" sz="quarter" idx="12"/>
          </p:nvPr>
        </p:nvSpPr>
        <p:spPr/>
        <p:txBody>
          <a:bodyPr/>
          <a:lstStyle/>
          <a:p>
            <a:r>
              <a:rPr lang="en-US"/>
              <a:t>NH Floodplain Administrator 101 Workshop</a:t>
            </a:r>
          </a:p>
        </p:txBody>
      </p:sp>
    </p:spTree>
    <p:extLst>
      <p:ext uri="{BB962C8B-B14F-4D97-AF65-F5344CB8AC3E}">
        <p14:creationId xmlns:p14="http://schemas.microsoft.com/office/powerpoint/2010/main" val="2013729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C8E71F-7FA0-4C78-821C-DD1651B66BBB}" type="slidenum">
              <a:rPr lang="en-US" smtClean="0"/>
              <a:pPr/>
              <a:t>6</a:t>
            </a:fld>
            <a:endParaRPr lang="en-US"/>
          </a:p>
        </p:txBody>
      </p:sp>
      <p:sp>
        <p:nvSpPr>
          <p:cNvPr id="5" name="Date Placeholder 4"/>
          <p:cNvSpPr>
            <a:spLocks noGrp="1"/>
          </p:cNvSpPr>
          <p:nvPr>
            <p:ph type="dt" idx="11"/>
          </p:nvPr>
        </p:nvSpPr>
        <p:spPr/>
        <p:txBody>
          <a:bodyPr/>
          <a:lstStyle/>
          <a:p>
            <a:r>
              <a:rPr lang="en-US"/>
              <a:t>11/7/2019</a:t>
            </a:r>
          </a:p>
        </p:txBody>
      </p:sp>
      <p:sp>
        <p:nvSpPr>
          <p:cNvPr id="6" name="Header Placeholder 5"/>
          <p:cNvSpPr>
            <a:spLocks noGrp="1"/>
          </p:cNvSpPr>
          <p:nvPr>
            <p:ph type="hdr" sz="quarter" idx="12"/>
          </p:nvPr>
        </p:nvSpPr>
        <p:spPr/>
        <p:txBody>
          <a:bodyPr/>
          <a:lstStyle/>
          <a:p>
            <a:r>
              <a:rPr lang="en-US"/>
              <a:t>NH Floodplain Administrator 101 Workshop</a:t>
            </a:r>
          </a:p>
        </p:txBody>
      </p:sp>
    </p:spTree>
    <p:extLst>
      <p:ext uri="{BB962C8B-B14F-4D97-AF65-F5344CB8AC3E}">
        <p14:creationId xmlns:p14="http://schemas.microsoft.com/office/powerpoint/2010/main" val="4285322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D20C86-2D45-4DDF-9415-7B92A2AF8869}" type="slidenum">
              <a:rPr lang="en-US"/>
              <a:pPr/>
              <a:t>7</a:t>
            </a:fld>
            <a:endParaRPr lang="en-US"/>
          </a:p>
        </p:txBody>
      </p:sp>
      <p:sp>
        <p:nvSpPr>
          <p:cNvPr id="425986" name="Rectangle 2"/>
          <p:cNvSpPr>
            <a:spLocks noGrp="1" noRot="1" noChangeAspect="1" noChangeArrowheads="1" noTextEdit="1"/>
          </p:cNvSpPr>
          <p:nvPr>
            <p:ph type="sldImg"/>
          </p:nvPr>
        </p:nvSpPr>
        <p:spPr>
          <a:ln/>
        </p:spPr>
      </p:sp>
      <p:sp>
        <p:nvSpPr>
          <p:cNvPr id="425987" name="Rectangle 3"/>
          <p:cNvSpPr>
            <a:spLocks noGrp="1" noChangeArrowheads="1"/>
          </p:cNvSpPr>
          <p:nvPr>
            <p:ph type="body" idx="1"/>
          </p:nvPr>
        </p:nvSpPr>
        <p:spPr/>
        <p:txBody>
          <a:bodyPr/>
          <a:lstStyle/>
          <a:p>
            <a:endParaRPr lang="en-US">
              <a:latin typeface="Tahoma" pitchFamily="34" charset="0"/>
            </a:endParaRPr>
          </a:p>
        </p:txBody>
      </p:sp>
      <p:sp>
        <p:nvSpPr>
          <p:cNvPr id="2" name="Date Placeholder 1"/>
          <p:cNvSpPr>
            <a:spLocks noGrp="1"/>
          </p:cNvSpPr>
          <p:nvPr>
            <p:ph type="dt" idx="10"/>
          </p:nvPr>
        </p:nvSpPr>
        <p:spPr/>
        <p:txBody>
          <a:bodyPr/>
          <a:lstStyle/>
          <a:p>
            <a:r>
              <a:rPr lang="en-US"/>
              <a:t>11/7/2019</a:t>
            </a:r>
          </a:p>
        </p:txBody>
      </p:sp>
      <p:sp>
        <p:nvSpPr>
          <p:cNvPr id="3" name="Header Placeholder 2"/>
          <p:cNvSpPr>
            <a:spLocks noGrp="1"/>
          </p:cNvSpPr>
          <p:nvPr>
            <p:ph type="hdr" sz="quarter" idx="11"/>
          </p:nvPr>
        </p:nvSpPr>
        <p:spPr/>
        <p:txBody>
          <a:bodyPr/>
          <a:lstStyle/>
          <a:p>
            <a:r>
              <a:rPr lang="en-US"/>
              <a:t>NH Floodplain Administrator 101 Workshop</a:t>
            </a:r>
          </a:p>
        </p:txBody>
      </p:sp>
    </p:spTree>
    <p:extLst>
      <p:ext uri="{BB962C8B-B14F-4D97-AF65-F5344CB8AC3E}">
        <p14:creationId xmlns:p14="http://schemas.microsoft.com/office/powerpoint/2010/main" val="123737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C8E71F-7FA0-4C78-821C-DD1651B66BBB}" type="slidenum">
              <a:rPr lang="en-US" smtClean="0">
                <a:solidFill>
                  <a:prstClr val="black"/>
                </a:solidFill>
              </a:rPr>
              <a:pPr/>
              <a:t>8</a:t>
            </a:fld>
            <a:endParaRPr lang="en-US">
              <a:solidFill>
                <a:prstClr val="black"/>
              </a:solidFill>
            </a:endParaRPr>
          </a:p>
        </p:txBody>
      </p:sp>
      <p:sp>
        <p:nvSpPr>
          <p:cNvPr id="5" name="Date Placeholder 4"/>
          <p:cNvSpPr>
            <a:spLocks noGrp="1"/>
          </p:cNvSpPr>
          <p:nvPr>
            <p:ph type="dt" idx="11"/>
          </p:nvPr>
        </p:nvSpPr>
        <p:spPr/>
        <p:txBody>
          <a:bodyPr/>
          <a:lstStyle/>
          <a:p>
            <a:r>
              <a:rPr lang="en-US">
                <a:solidFill>
                  <a:prstClr val="black"/>
                </a:solidFill>
              </a:rPr>
              <a:t>6/22/2017</a:t>
            </a:r>
          </a:p>
        </p:txBody>
      </p:sp>
      <p:sp>
        <p:nvSpPr>
          <p:cNvPr id="6" name="Header Placeholder 5"/>
          <p:cNvSpPr>
            <a:spLocks noGrp="1"/>
          </p:cNvSpPr>
          <p:nvPr>
            <p:ph type="hdr" sz="quarter" idx="12"/>
          </p:nvPr>
        </p:nvSpPr>
        <p:spPr/>
        <p:txBody>
          <a:bodyPr/>
          <a:lstStyle/>
          <a:p>
            <a:r>
              <a:rPr lang="en-US">
                <a:solidFill>
                  <a:prstClr val="black"/>
                </a:solidFill>
              </a:rPr>
              <a:t>Floodplain Administrator 101 Workshop</a:t>
            </a:r>
          </a:p>
        </p:txBody>
      </p:sp>
    </p:spTree>
    <p:extLst>
      <p:ext uri="{BB962C8B-B14F-4D97-AF65-F5344CB8AC3E}">
        <p14:creationId xmlns:p14="http://schemas.microsoft.com/office/powerpoint/2010/main" val="2894616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001E35-DAC2-4C50-98BA-55419635F97A}" type="slidenum">
              <a:rPr lang="en-US"/>
              <a:pPr/>
              <a:t>9</a:t>
            </a:fld>
            <a:endParaRPr lang="en-US"/>
          </a:p>
        </p:txBody>
      </p:sp>
      <p:sp>
        <p:nvSpPr>
          <p:cNvPr id="866306" name="Rectangle 2"/>
          <p:cNvSpPr>
            <a:spLocks noGrp="1" noRot="1" noChangeAspect="1" noChangeArrowheads="1" noTextEdit="1"/>
          </p:cNvSpPr>
          <p:nvPr>
            <p:ph type="sldImg"/>
          </p:nvPr>
        </p:nvSpPr>
        <p:spPr>
          <a:ln/>
        </p:spPr>
      </p:sp>
      <p:sp>
        <p:nvSpPr>
          <p:cNvPr id="866307" name="Rectangle 3"/>
          <p:cNvSpPr>
            <a:spLocks noGrp="1" noChangeArrowheads="1"/>
          </p:cNvSpPr>
          <p:nvPr>
            <p:ph type="body" idx="1"/>
          </p:nvPr>
        </p:nvSpPr>
        <p:spPr/>
        <p:txBody>
          <a:bodyPr/>
          <a:lstStyle/>
          <a:p>
            <a:r>
              <a:rPr lang="en-US" dirty="0">
                <a:latin typeface="Tahoma" pitchFamily="34" charset="0"/>
              </a:rPr>
              <a:t>100 Year Floodplain is shown on maps as the Special Flood Hazard Area</a:t>
            </a:r>
          </a:p>
          <a:p>
            <a:endParaRPr lang="en-US" b="1" i="1" u="sng" dirty="0">
              <a:latin typeface="Tahoma" pitchFamily="34" charset="0"/>
            </a:endParaRPr>
          </a:p>
          <a:p>
            <a:r>
              <a:rPr lang="en-US" b="1" i="1" u="sng" dirty="0">
                <a:latin typeface="Tahoma" pitchFamily="34" charset="0"/>
              </a:rPr>
              <a:t>Regulatory Floodway:</a:t>
            </a:r>
            <a:r>
              <a:rPr lang="en-US" b="1" i="1" dirty="0">
                <a:effectLst>
                  <a:outerShdw blurRad="38100" dist="38100" dir="2700000" algn="tl">
                    <a:srgbClr val="C0C0C0"/>
                  </a:outerShdw>
                </a:effectLst>
                <a:latin typeface="Tahoma" pitchFamily="34" charset="0"/>
              </a:rPr>
              <a:t>  </a:t>
            </a:r>
            <a:r>
              <a:rPr lang="en-US" dirty="0">
                <a:latin typeface="Tahoma" pitchFamily="34" charset="0"/>
              </a:rPr>
              <a:t>The channel of a river and the adjacent land areas that must be reserved in order to discharge the base flood without increasing the water surface elevation.</a:t>
            </a:r>
          </a:p>
        </p:txBody>
      </p:sp>
      <p:sp>
        <p:nvSpPr>
          <p:cNvPr id="2" name="Date Placeholder 1"/>
          <p:cNvSpPr>
            <a:spLocks noGrp="1"/>
          </p:cNvSpPr>
          <p:nvPr>
            <p:ph type="dt" idx="10"/>
          </p:nvPr>
        </p:nvSpPr>
        <p:spPr/>
        <p:txBody>
          <a:bodyPr/>
          <a:lstStyle/>
          <a:p>
            <a:fld id="{CE3584A7-B5E5-416B-B60B-4E532D02B32B}" type="datetime1">
              <a:rPr lang="en-US" smtClean="0"/>
              <a:t>6/20/2023</a:t>
            </a:fld>
            <a:endParaRPr lang="en-US"/>
          </a:p>
        </p:txBody>
      </p:sp>
      <p:sp>
        <p:nvSpPr>
          <p:cNvPr id="3" name="Header Placeholder 2"/>
          <p:cNvSpPr>
            <a:spLocks noGrp="1"/>
          </p:cNvSpPr>
          <p:nvPr>
            <p:ph type="hdr" sz="quarter" idx="11"/>
          </p:nvPr>
        </p:nvSpPr>
        <p:spPr/>
        <p:txBody>
          <a:bodyPr/>
          <a:lstStyle/>
          <a:p>
            <a:r>
              <a:rPr lang="en-US"/>
              <a:t>Floodplain Administrator 101 Workshop</a:t>
            </a:r>
          </a:p>
        </p:txBody>
      </p:sp>
    </p:spTree>
    <p:extLst>
      <p:ext uri="{BB962C8B-B14F-4D97-AF65-F5344CB8AC3E}">
        <p14:creationId xmlns:p14="http://schemas.microsoft.com/office/powerpoint/2010/main" val="1993157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Letters of Map Amendments issued</a:t>
            </a:r>
            <a:r>
              <a:rPr lang="en-US" baseline="0" dirty="0"/>
              <a:t> by FEMA are official revisions to the current map.  They offer property owners an opportunity to show through certified elevation data that their structure and/or property is located above the base flood elevation.</a:t>
            </a:r>
            <a:endParaRPr lang="en-US" dirty="0"/>
          </a:p>
        </p:txBody>
      </p:sp>
      <p:sp>
        <p:nvSpPr>
          <p:cNvPr id="4" name="Header Placeholder 3"/>
          <p:cNvSpPr>
            <a:spLocks noGrp="1"/>
          </p:cNvSpPr>
          <p:nvPr>
            <p:ph type="hdr" sz="quarter" idx="10"/>
          </p:nvPr>
        </p:nvSpPr>
        <p:spPr/>
        <p:txBody>
          <a:bodyPr/>
          <a:lstStyle/>
          <a:p>
            <a:r>
              <a:rPr lang="en-US"/>
              <a:t>NH Floodplain Administrator 101 Workshop</a:t>
            </a:r>
          </a:p>
        </p:txBody>
      </p:sp>
      <p:sp>
        <p:nvSpPr>
          <p:cNvPr id="5" name="Date Placeholder 4"/>
          <p:cNvSpPr>
            <a:spLocks noGrp="1"/>
          </p:cNvSpPr>
          <p:nvPr>
            <p:ph type="dt" idx="11"/>
          </p:nvPr>
        </p:nvSpPr>
        <p:spPr/>
        <p:txBody>
          <a:bodyPr/>
          <a:lstStyle/>
          <a:p>
            <a:r>
              <a:rPr lang="en-US"/>
              <a:t>11/7/2019</a:t>
            </a:r>
          </a:p>
        </p:txBody>
      </p:sp>
      <p:sp>
        <p:nvSpPr>
          <p:cNvPr id="6" name="Slide Number Placeholder 5"/>
          <p:cNvSpPr>
            <a:spLocks noGrp="1"/>
          </p:cNvSpPr>
          <p:nvPr>
            <p:ph type="sldNum" sz="quarter" idx="12"/>
          </p:nvPr>
        </p:nvSpPr>
        <p:spPr/>
        <p:txBody>
          <a:bodyPr/>
          <a:lstStyle/>
          <a:p>
            <a:fld id="{044C5872-33D4-41BF-A44E-25B25EE1DB56}" type="slidenum">
              <a:rPr lang="en-US" smtClean="0"/>
              <a:t>12</a:t>
            </a:fld>
            <a:endParaRPr lang="en-US"/>
          </a:p>
        </p:txBody>
      </p:sp>
    </p:spTree>
    <p:extLst>
      <p:ext uri="{BB962C8B-B14F-4D97-AF65-F5344CB8AC3E}">
        <p14:creationId xmlns:p14="http://schemas.microsoft.com/office/powerpoint/2010/main" val="1112505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70EEFE5-666C-4D02-A52A-A6C7096F9684}" type="datetimeFigureOut">
              <a:rPr lang="en-US" smtClean="0"/>
              <a:t>6/20/2023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827432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0EEFE5-666C-4D02-A52A-A6C7096F9684}" type="datetimeFigureOut">
              <a:rPr lang="en-US" smtClean="0"/>
              <a:t>6/20/2023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2200896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0EEFE5-666C-4D02-A52A-A6C7096F9684}" type="datetimeFigureOut">
              <a:rPr lang="en-US" smtClean="0"/>
              <a:t>6/20/2023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2821095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0EEFE5-666C-4D02-A52A-A6C7096F9684}" type="datetimeFigureOut">
              <a:rPr lang="en-US" smtClean="0"/>
              <a:t>6/20/2023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2962275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70EEFE5-666C-4D02-A52A-A6C7096F9684}" type="datetimeFigureOut">
              <a:rPr lang="en-US" smtClean="0"/>
              <a:t>6/20/2023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4282803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70EEFE5-666C-4D02-A52A-A6C7096F9684}" type="datetimeFigureOut">
              <a:rPr lang="en-US" smtClean="0"/>
              <a:t>6/20/2023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3671214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0EEFE5-666C-4D02-A52A-A6C7096F9684}" type="datetimeFigureOut">
              <a:rPr lang="en-US" smtClean="0"/>
              <a:t>6/20/2023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55956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70EEFE5-666C-4D02-A52A-A6C7096F9684}" type="datetimeFigureOut">
              <a:rPr lang="en-US" smtClean="0"/>
              <a:t>6/20/2023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1608905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0EEFE5-666C-4D02-A52A-A6C7096F9684}" type="datetimeFigureOut">
              <a:rPr lang="en-US" smtClean="0"/>
              <a:t>6/20/2023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241324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70EEFE5-666C-4D02-A52A-A6C7096F9684}" type="datetimeFigureOut">
              <a:rPr lang="en-US" smtClean="0"/>
              <a:t>6/20/2023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708042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70EEFE5-666C-4D02-A52A-A6C7096F9684}" type="datetimeFigureOut">
              <a:rPr lang="en-US" smtClean="0"/>
              <a:t>6/20/2023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3475750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EFE5-666C-4D02-A52A-A6C7096F9684}" type="datetimeFigureOut">
              <a:rPr lang="en-US" smtClean="0"/>
              <a:t>6/20/2023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616786-A1C5-4416-8FE8-5FC6087B9E35}" type="slidenum">
              <a:rPr lang="en-US" smtClean="0"/>
              <a:t>‹#›</a:t>
            </a:fld>
            <a:endParaRPr lang="en-US"/>
          </a:p>
        </p:txBody>
      </p:sp>
    </p:spTree>
    <p:extLst>
      <p:ext uri="{BB962C8B-B14F-4D97-AF65-F5344CB8AC3E}">
        <p14:creationId xmlns:p14="http://schemas.microsoft.com/office/powerpoint/2010/main" val="2718633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sc.fema.gov/portal/home" TargetMode="External"/><Relationship Id="rId2" Type="http://schemas.openxmlformats.org/officeDocument/2006/relationships/hyperlink" Target="https://fema.maps.arcgis.com/apps/webappviewer/index.html?id=e7a7dc3ebd7f4ad39bb8e485bb64ce44" TargetMode="External"/><Relationship Id="rId1" Type="http://schemas.openxmlformats.org/officeDocument/2006/relationships/slideLayout" Target="../slideLayouts/slideLayout2.xml"/><Relationship Id="rId4" Type="http://schemas.openxmlformats.org/officeDocument/2006/relationships/hyperlink" Target="https://www.arcgis.com/apps/webappviewer/index.html?id=a932e48a62e74f71bf17fd6aed84af88"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agents.floodsmart.gov/sites/default/files/fema_map-changes-and-flood-insurance_brochure_10-2021.pdf" TargetMode="External"/><Relationship Id="rId2" Type="http://schemas.openxmlformats.org/officeDocument/2006/relationships/hyperlink" Target="https://floodmaps.fema.gov/fhm/fmx_main.html" TargetMode="External"/><Relationship Id="rId1" Type="http://schemas.openxmlformats.org/officeDocument/2006/relationships/slideLayout" Target="../slideLayouts/slideLayout2.xml"/><Relationship Id="rId6" Type="http://schemas.openxmlformats.org/officeDocument/2006/relationships/hyperlink" Target="https://www.arcgis.com/apps/webappviewer/index.html?id=a932e48a62e74f71bf17fd6aed84af88" TargetMode="External"/><Relationship Id="rId5" Type="http://schemas.openxmlformats.org/officeDocument/2006/relationships/hyperlink" Target="https://www.nheconomy.com/office-of-planning-and-development/what-we-do/floodplain-management-program" TargetMode="External"/><Relationship Id="rId4" Type="http://schemas.openxmlformats.org/officeDocument/2006/relationships/hyperlink" Target="https://www.floodsmart.gov/"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ctrTitle"/>
          </p:nvPr>
        </p:nvSpPr>
        <p:spPr>
          <a:xfrm>
            <a:off x="1498269" y="5334000"/>
            <a:ext cx="9144000" cy="1371600"/>
          </a:xfrm>
        </p:spPr>
        <p:txBody>
          <a:bodyPr>
            <a:normAutofit fontScale="90000"/>
          </a:bodyPr>
          <a:lstStyle/>
          <a:p>
            <a:pPr>
              <a:spcBef>
                <a:spcPts val="600"/>
              </a:spcBef>
              <a:spcAft>
                <a:spcPts val="600"/>
              </a:spcAft>
            </a:pPr>
            <a:br>
              <a:rPr lang="en-US" sz="6700" dirty="0">
                <a:latin typeface="Arial Black" panose="020B0A04020102020204" pitchFamily="34" charset="0"/>
                <a:cs typeface="Arial" panose="020B0604020202020204" pitchFamily="34" charset="0"/>
              </a:rPr>
            </a:br>
            <a:r>
              <a:rPr lang="en-US" sz="6700" dirty="0">
                <a:latin typeface="Arial Black" panose="020B0A04020102020204" pitchFamily="34" charset="0"/>
                <a:cs typeface="Arial" panose="020B0604020202020204" pitchFamily="34" charset="0"/>
              </a:rPr>
              <a:t>FEMA Flood Maps Are Changing In </a:t>
            </a:r>
            <a:r>
              <a:rPr lang="en-US" sz="6700" dirty="0">
                <a:solidFill>
                  <a:srgbClr val="FF0000"/>
                </a:solidFill>
                <a:latin typeface="Arial Black" panose="020B0A04020102020204" pitchFamily="34" charset="0"/>
                <a:cs typeface="Arial" panose="020B0604020202020204" pitchFamily="34" charset="0"/>
              </a:rPr>
              <a:t>[Community name]</a:t>
            </a:r>
            <a:br>
              <a:rPr lang="en-US" b="0" dirty="0">
                <a:latin typeface="Montserrat ExtraBold" panose="00000900000000000000" pitchFamily="2" charset="0"/>
                <a:cs typeface="Arial" panose="020B0604020202020204" pitchFamily="34" charset="0"/>
              </a:rPr>
            </a:br>
            <a:br>
              <a:rPr lang="en-US" b="0" dirty="0">
                <a:latin typeface="Montserrat ExtraBold" panose="00000900000000000000" pitchFamily="2" charset="0"/>
                <a:cs typeface="Arial" panose="020B0604020202020204" pitchFamily="34" charset="0"/>
              </a:rPr>
            </a:br>
            <a:br>
              <a:rPr lang="en-US" dirty="0"/>
            </a:br>
            <a:endParaRPr lang="en-US" dirty="0"/>
          </a:p>
        </p:txBody>
      </p:sp>
      <p:sp>
        <p:nvSpPr>
          <p:cNvPr id="4" name="TextBox 3"/>
          <p:cNvSpPr txBox="1"/>
          <p:nvPr/>
        </p:nvSpPr>
        <p:spPr>
          <a:xfrm>
            <a:off x="10109067" y="360218"/>
            <a:ext cx="2717074" cy="2308324"/>
          </a:xfrm>
          <a:prstGeom prst="rect">
            <a:avLst/>
          </a:prstGeom>
          <a:solidFill>
            <a:srgbClr val="FFFF00"/>
          </a:solidFill>
        </p:spPr>
        <p:txBody>
          <a:bodyPr wrap="square" rtlCol="0">
            <a:spAutoFit/>
          </a:bodyPr>
          <a:lstStyle/>
          <a:p>
            <a:r>
              <a:rPr lang="en-US" b="1" dirty="0">
                <a:solidFill>
                  <a:srgbClr val="FF0000"/>
                </a:solidFill>
              </a:rPr>
              <a:t>Content that should be filled in in this presentation is in brackets and colored red. Delete these yellow notes as well that are included on some slides for your final presentation!</a:t>
            </a:r>
          </a:p>
        </p:txBody>
      </p:sp>
    </p:spTree>
    <p:extLst>
      <p:ext uri="{BB962C8B-B14F-4D97-AF65-F5344CB8AC3E}">
        <p14:creationId xmlns:p14="http://schemas.microsoft.com/office/powerpoint/2010/main" val="323520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923" y="510723"/>
            <a:ext cx="10893528" cy="1325563"/>
          </a:xfrm>
        </p:spPr>
        <p:txBody>
          <a:bodyPr>
            <a:noAutofit/>
          </a:bodyPr>
          <a:lstStyle/>
          <a:p>
            <a:r>
              <a:rPr lang="en-US" dirty="0">
                <a:latin typeface="Arial Black" panose="020B0A04020102020204" pitchFamily="34" charset="0"/>
                <a:ea typeface="Open Sans ExtraBold" panose="020B0906030804020204" pitchFamily="34" charset="0"/>
                <a:cs typeface="Open Sans ExtraBold" panose="020B0906030804020204" pitchFamily="34" charset="0"/>
              </a:rPr>
              <a:t>The Flood Insurance Study (</a:t>
            </a:r>
            <a:r>
              <a:rPr lang="en-US" dirty="0" err="1">
                <a:latin typeface="Arial Black" panose="020B0A04020102020204" pitchFamily="34" charset="0"/>
                <a:ea typeface="Open Sans ExtraBold" panose="020B0906030804020204" pitchFamily="34" charset="0"/>
                <a:cs typeface="Open Sans ExtraBold" panose="020B0906030804020204" pitchFamily="34" charset="0"/>
              </a:rPr>
              <a:t>FIS</a:t>
            </a:r>
            <a:r>
              <a:rPr lang="en-US" dirty="0">
                <a:latin typeface="Arial Black" panose="020B0A04020102020204" pitchFamily="34" charset="0"/>
                <a:ea typeface="Open Sans ExtraBold" panose="020B0906030804020204" pitchFamily="34" charset="0"/>
                <a:cs typeface="Open Sans ExtraBold" panose="020B0906030804020204" pitchFamily="34" charset="0"/>
              </a:rPr>
              <a:t>) Report</a:t>
            </a:r>
          </a:p>
        </p:txBody>
      </p:sp>
      <p:sp>
        <p:nvSpPr>
          <p:cNvPr id="3" name="Content Placeholder 2"/>
          <p:cNvSpPr>
            <a:spLocks noGrp="1"/>
          </p:cNvSpPr>
          <p:nvPr>
            <p:ph idx="1"/>
          </p:nvPr>
        </p:nvSpPr>
        <p:spPr>
          <a:xfrm>
            <a:off x="838200" y="2057559"/>
            <a:ext cx="6339347" cy="4892675"/>
          </a:xfrm>
        </p:spPr>
        <p:txBody>
          <a:bodyPr>
            <a:normAutofit/>
          </a:bodyPr>
          <a:lstStyle/>
          <a:p>
            <a:pPr marL="0" indent="0">
              <a:buNone/>
            </a:pPr>
            <a:r>
              <a:rPr lang="en-US" dirty="0"/>
              <a:t>A technical report that accompanies the maps that includes:</a:t>
            </a:r>
          </a:p>
          <a:p>
            <a:pPr lvl="1"/>
            <a:r>
              <a:rPr lang="en-US" dirty="0"/>
              <a:t>Details about the flood analyses used to prepare the maps</a:t>
            </a:r>
          </a:p>
          <a:p>
            <a:pPr lvl="1"/>
            <a:r>
              <a:rPr lang="en-US" dirty="0"/>
              <a:t>Important tables and charts that include Base Flood Elevation (</a:t>
            </a:r>
            <a:r>
              <a:rPr lang="en-US" dirty="0" err="1"/>
              <a:t>BFE</a:t>
            </a:r>
            <a:r>
              <a:rPr lang="en-US" dirty="0"/>
              <a:t>) information</a:t>
            </a:r>
          </a:p>
        </p:txBody>
      </p:sp>
      <p:sp>
        <p:nvSpPr>
          <p:cNvPr id="4" name="Slide Number Placeholder 3"/>
          <p:cNvSpPr>
            <a:spLocks noGrp="1"/>
          </p:cNvSpPr>
          <p:nvPr>
            <p:ph type="sldNum" sz="quarter" idx="12"/>
          </p:nvPr>
        </p:nvSpPr>
        <p:spPr/>
        <p:txBody>
          <a:bodyPr/>
          <a:lstStyle/>
          <a:p>
            <a:fld id="{AB841411-96A6-4311-A2EA-181D2DD475A7}" type="slidenum">
              <a:rPr lang="en-US" smtClean="0"/>
              <a:t>10</a:t>
            </a:fld>
            <a:endParaRPr lang="en-US"/>
          </a:p>
        </p:txBody>
      </p:sp>
      <p:pic>
        <p:nvPicPr>
          <p:cNvPr id="6" name="Picture 5"/>
          <p:cNvPicPr>
            <a:picLocks noChangeAspect="1"/>
          </p:cNvPicPr>
          <p:nvPr/>
        </p:nvPicPr>
        <p:blipFill>
          <a:blip r:embed="rId2"/>
          <a:stretch>
            <a:fillRect/>
          </a:stretch>
        </p:blipFill>
        <p:spPr>
          <a:xfrm>
            <a:off x="7916653" y="1836286"/>
            <a:ext cx="3200960" cy="4154941"/>
          </a:xfrm>
          <a:prstGeom prst="rect">
            <a:avLst/>
          </a:prstGeom>
          <a:ln w="9525">
            <a:solidFill>
              <a:schemeClr val="bg1">
                <a:lumMod val="50000"/>
              </a:schemeClr>
            </a:solidFill>
          </a:ln>
        </p:spPr>
      </p:pic>
    </p:spTree>
    <p:extLst>
      <p:ext uri="{BB962C8B-B14F-4D97-AF65-F5344CB8AC3E}">
        <p14:creationId xmlns:p14="http://schemas.microsoft.com/office/powerpoint/2010/main" val="1075844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panose="020B0A04020102020204" pitchFamily="34" charset="0"/>
              </a:rPr>
              <a:t>Significant Areas of Change in </a:t>
            </a:r>
            <a:r>
              <a:rPr lang="en-US" dirty="0">
                <a:solidFill>
                  <a:srgbClr val="FF0000"/>
                </a:solidFill>
                <a:latin typeface="Arial Black" panose="020B0A04020102020204" pitchFamily="34" charset="0"/>
              </a:rPr>
              <a:t>[Name of Community]</a:t>
            </a:r>
          </a:p>
        </p:txBody>
      </p:sp>
      <p:sp>
        <p:nvSpPr>
          <p:cNvPr id="3" name="Content Placeholder 2"/>
          <p:cNvSpPr>
            <a:spLocks noGrp="1"/>
          </p:cNvSpPr>
          <p:nvPr>
            <p:ph idx="1"/>
          </p:nvPr>
        </p:nvSpPr>
        <p:spPr/>
        <p:txBody>
          <a:bodyPr/>
          <a:lstStyle/>
          <a:p>
            <a:r>
              <a:rPr lang="en-US" dirty="0">
                <a:solidFill>
                  <a:srgbClr val="FF0000"/>
                </a:solidFill>
              </a:rPr>
              <a:t>Include screen captures of maps where there are notable changes in the flood zones</a:t>
            </a:r>
          </a:p>
        </p:txBody>
      </p:sp>
      <p:sp>
        <p:nvSpPr>
          <p:cNvPr id="4" name="TextBox 3"/>
          <p:cNvSpPr txBox="1"/>
          <p:nvPr/>
        </p:nvSpPr>
        <p:spPr>
          <a:xfrm>
            <a:off x="10611394" y="2427496"/>
            <a:ext cx="2717074" cy="1477328"/>
          </a:xfrm>
          <a:prstGeom prst="rect">
            <a:avLst/>
          </a:prstGeom>
          <a:solidFill>
            <a:srgbClr val="FFFF00"/>
          </a:solidFill>
        </p:spPr>
        <p:txBody>
          <a:bodyPr wrap="square" rtlCol="0">
            <a:spAutoFit/>
          </a:bodyPr>
          <a:lstStyle/>
          <a:p>
            <a:r>
              <a:rPr lang="en-US" b="1" dirty="0">
                <a:solidFill>
                  <a:srgbClr val="FF0000"/>
                </a:solidFill>
              </a:rPr>
              <a:t>You can customize this slide to point out notable areas of flood hazard changes in your community.</a:t>
            </a:r>
          </a:p>
        </p:txBody>
      </p:sp>
    </p:spTree>
    <p:extLst>
      <p:ext uri="{BB962C8B-B14F-4D97-AF65-F5344CB8AC3E}">
        <p14:creationId xmlns:p14="http://schemas.microsoft.com/office/powerpoint/2010/main" val="358379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29" y="602476"/>
            <a:ext cx="10398034" cy="1143000"/>
          </a:xfrm>
        </p:spPr>
        <p:txBody>
          <a:bodyPr>
            <a:noAutofit/>
          </a:bodyPr>
          <a:lstStyle/>
          <a:p>
            <a:r>
              <a:rPr lang="en-US" dirty="0">
                <a:latin typeface="Arial Black" panose="020B0A04020102020204" pitchFamily="34" charset="0"/>
              </a:rPr>
              <a:t>How Will the Maps Affect Letters of Map Amendment (</a:t>
            </a:r>
            <a:r>
              <a:rPr lang="en-US" dirty="0" err="1">
                <a:latin typeface="Arial Black" panose="020B0A04020102020204" pitchFamily="34" charset="0"/>
              </a:rPr>
              <a:t>LOMAs</a:t>
            </a:r>
            <a:r>
              <a:rPr lang="en-US" dirty="0">
                <a:latin typeface="Arial Black" panose="020B0A04020102020204" pitchFamily="34" charset="0"/>
              </a:rPr>
              <a:t>)</a:t>
            </a:r>
          </a:p>
        </p:txBody>
      </p:sp>
      <p:sp>
        <p:nvSpPr>
          <p:cNvPr id="3" name="Content Placeholder 2"/>
          <p:cNvSpPr>
            <a:spLocks noGrp="1"/>
          </p:cNvSpPr>
          <p:nvPr>
            <p:ph idx="1"/>
          </p:nvPr>
        </p:nvSpPr>
        <p:spPr>
          <a:xfrm>
            <a:off x="521110" y="2113936"/>
            <a:ext cx="10312353" cy="4812766"/>
          </a:xfrm>
        </p:spPr>
        <p:txBody>
          <a:bodyPr>
            <a:normAutofit/>
          </a:bodyPr>
          <a:lstStyle/>
          <a:p>
            <a:r>
              <a:rPr lang="en-US" dirty="0"/>
              <a:t>All </a:t>
            </a:r>
            <a:r>
              <a:rPr lang="en-US" dirty="0" err="1"/>
              <a:t>LOMAs</a:t>
            </a:r>
            <a:r>
              <a:rPr lang="en-US" dirty="0"/>
              <a:t> are re-evaluated based on the changes to flood zones and Base Flood Elevations</a:t>
            </a:r>
          </a:p>
          <a:p>
            <a:r>
              <a:rPr lang="en-US" dirty="0"/>
              <a:t>Summary of Map Actions (SOMA) shows results of this evaluation (copies available upon request)</a:t>
            </a:r>
          </a:p>
          <a:p>
            <a:r>
              <a:rPr lang="en-US" dirty="0"/>
              <a:t>All </a:t>
            </a:r>
            <a:r>
              <a:rPr lang="en-US" dirty="0" err="1"/>
              <a:t>LOMAs</a:t>
            </a:r>
            <a:r>
              <a:rPr lang="en-US" dirty="0"/>
              <a:t> that will remain valid will be included on a Revalidation Letter sent by FEMA to communities</a:t>
            </a:r>
          </a:p>
          <a:p>
            <a:r>
              <a:rPr lang="en-US" dirty="0"/>
              <a:t>LOMAs that will be superseded will require flood insurance moving forward</a:t>
            </a:r>
          </a:p>
        </p:txBody>
      </p:sp>
      <p:sp>
        <p:nvSpPr>
          <p:cNvPr id="4" name="Slide Number Placeholder 3"/>
          <p:cNvSpPr>
            <a:spLocks noGrp="1"/>
          </p:cNvSpPr>
          <p:nvPr>
            <p:ph type="sldNum" sz="quarter" idx="12"/>
          </p:nvPr>
        </p:nvSpPr>
        <p:spPr/>
        <p:txBody>
          <a:bodyPr/>
          <a:lstStyle/>
          <a:p>
            <a:fld id="{AB841411-96A6-4311-A2EA-181D2DD475A7}" type="slidenum">
              <a:rPr lang="en-US" smtClean="0"/>
              <a:t>12</a:t>
            </a:fld>
            <a:endParaRPr lang="en-US" dirty="0"/>
          </a:p>
        </p:txBody>
      </p:sp>
      <p:sp>
        <p:nvSpPr>
          <p:cNvPr id="5" name="TextBox 4"/>
          <p:cNvSpPr txBox="1"/>
          <p:nvPr/>
        </p:nvSpPr>
        <p:spPr>
          <a:xfrm>
            <a:off x="10833463" y="807702"/>
            <a:ext cx="2717074" cy="2031325"/>
          </a:xfrm>
          <a:prstGeom prst="rect">
            <a:avLst/>
          </a:prstGeom>
          <a:solidFill>
            <a:srgbClr val="FFFF00"/>
          </a:solidFill>
        </p:spPr>
        <p:txBody>
          <a:bodyPr wrap="square" rtlCol="0">
            <a:spAutoFit/>
          </a:bodyPr>
          <a:lstStyle/>
          <a:p>
            <a:r>
              <a:rPr lang="en-US" b="1" dirty="0">
                <a:solidFill>
                  <a:srgbClr val="FF0000"/>
                </a:solidFill>
              </a:rPr>
              <a:t>*If your presentation is for property owners, make sure you have a copy of the SOMA on hand so you can check which category their LOMA is in if requested.</a:t>
            </a:r>
          </a:p>
        </p:txBody>
      </p:sp>
    </p:spTree>
    <p:extLst>
      <p:ext uri="{BB962C8B-B14F-4D97-AF65-F5344CB8AC3E}">
        <p14:creationId xmlns:p14="http://schemas.microsoft.com/office/powerpoint/2010/main" val="2260670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760" y="481721"/>
            <a:ext cx="10373324" cy="1143000"/>
          </a:xfrm>
        </p:spPr>
        <p:txBody>
          <a:bodyPr>
            <a:noAutofit/>
          </a:bodyPr>
          <a:lstStyle/>
          <a:p>
            <a:r>
              <a:rPr lang="en-US" dirty="0">
                <a:latin typeface="Arial Black" panose="020B0A04020102020204" pitchFamily="34" charset="0"/>
              </a:rPr>
              <a:t>How to Access the New Flood Maps and </a:t>
            </a:r>
            <a:r>
              <a:rPr lang="en-US" dirty="0" err="1">
                <a:latin typeface="Arial Black" panose="020B0A04020102020204" pitchFamily="34" charset="0"/>
              </a:rPr>
              <a:t>FIS</a:t>
            </a:r>
            <a:r>
              <a:rPr lang="en-US" dirty="0">
                <a:latin typeface="Arial Black" panose="020B0A04020102020204" pitchFamily="34" charset="0"/>
              </a:rPr>
              <a:t> Report</a:t>
            </a:r>
          </a:p>
        </p:txBody>
      </p:sp>
      <p:sp>
        <p:nvSpPr>
          <p:cNvPr id="3" name="Content Placeholder 2"/>
          <p:cNvSpPr>
            <a:spLocks noGrp="1"/>
          </p:cNvSpPr>
          <p:nvPr>
            <p:ph idx="1"/>
          </p:nvPr>
        </p:nvSpPr>
        <p:spPr>
          <a:xfrm>
            <a:off x="509984" y="1841854"/>
            <a:ext cx="10843816" cy="4297363"/>
          </a:xfrm>
        </p:spPr>
        <p:txBody>
          <a:bodyPr>
            <a:normAutofit/>
          </a:bodyPr>
          <a:lstStyle/>
          <a:p>
            <a:pPr lvl="1">
              <a:spcAft>
                <a:spcPts val="1200"/>
              </a:spcAft>
              <a:buFont typeface="Arial" panose="020B0604020202020204" pitchFamily="34" charset="0"/>
              <a:buChar char="•"/>
            </a:pPr>
            <a:r>
              <a:rPr lang="en-US" sz="2800" dirty="0">
                <a:hlinkClick r:id="rId2"/>
              </a:rPr>
              <a:t>FEMA’s Flood Map Changes Viewer </a:t>
            </a:r>
            <a:r>
              <a:rPr lang="en-US" sz="2800" dirty="0"/>
              <a:t>shows the effective maps, preliminary maps, and changes since last FIRM layer. </a:t>
            </a:r>
          </a:p>
          <a:p>
            <a:pPr lvl="1">
              <a:spcAft>
                <a:spcPts val="1200"/>
              </a:spcAft>
              <a:buFont typeface="Arial" panose="020B0604020202020204" pitchFamily="34" charset="0"/>
              <a:buChar char="•"/>
            </a:pPr>
            <a:r>
              <a:rPr lang="en-US" sz="2800" dirty="0"/>
              <a:t>Digital map panels and FIS report, GIS data, and non-regulatory products available on FEMA Map Service Center (MSC) website (</a:t>
            </a:r>
            <a:r>
              <a:rPr lang="en-US" sz="2800" dirty="0">
                <a:hlinkClick r:id="rId3"/>
              </a:rPr>
              <a:t>msc.fema.gov</a:t>
            </a:r>
            <a:r>
              <a:rPr lang="en-US" sz="2800" dirty="0"/>
              <a:t>) </a:t>
            </a:r>
          </a:p>
          <a:p>
            <a:pPr lvl="1">
              <a:spcAft>
                <a:spcPts val="1200"/>
              </a:spcAft>
              <a:buFont typeface="Arial" panose="020B0604020202020204" pitchFamily="34" charset="0"/>
              <a:buChar char="•"/>
            </a:pPr>
            <a:r>
              <a:rPr lang="en-US" sz="2800" dirty="0">
                <a:hlinkClick r:id="rId4"/>
              </a:rPr>
              <a:t>NH Flood Hazard Viewer </a:t>
            </a:r>
            <a:r>
              <a:rPr lang="en-US" sz="2800" dirty="0"/>
              <a:t>once the maps are effective. </a:t>
            </a:r>
            <a:endParaRPr lang="en-US" dirty="0"/>
          </a:p>
          <a:p>
            <a:endParaRPr lang="en-US" dirty="0"/>
          </a:p>
        </p:txBody>
      </p:sp>
      <p:sp>
        <p:nvSpPr>
          <p:cNvPr id="4" name="Slide Number Placeholder 3"/>
          <p:cNvSpPr>
            <a:spLocks noGrp="1"/>
          </p:cNvSpPr>
          <p:nvPr>
            <p:ph type="sldNum" sz="quarter" idx="12"/>
          </p:nvPr>
        </p:nvSpPr>
        <p:spPr/>
        <p:txBody>
          <a:bodyPr/>
          <a:lstStyle/>
          <a:p>
            <a:fld id="{AB841411-96A6-4311-A2EA-181D2DD475A7}" type="slidenum">
              <a:rPr lang="en-US" smtClean="0"/>
              <a:t>13</a:t>
            </a:fld>
            <a:endParaRPr lang="en-US"/>
          </a:p>
        </p:txBody>
      </p:sp>
    </p:spTree>
    <p:extLst>
      <p:ext uri="{BB962C8B-B14F-4D97-AF65-F5344CB8AC3E}">
        <p14:creationId xmlns:p14="http://schemas.microsoft.com/office/powerpoint/2010/main" val="1224111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ctrTitle"/>
          </p:nvPr>
        </p:nvSpPr>
        <p:spPr>
          <a:xfrm>
            <a:off x="2460171" y="2795452"/>
            <a:ext cx="6934200" cy="1371600"/>
          </a:xfrm>
        </p:spPr>
        <p:txBody>
          <a:bodyPr>
            <a:normAutofit fontScale="90000"/>
          </a:bodyPr>
          <a:lstStyle/>
          <a:p>
            <a:r>
              <a:rPr lang="en-US" dirty="0">
                <a:ln w="12700">
                  <a:solidFill>
                    <a:schemeClr val="tx1"/>
                  </a:solidFill>
                </a:ln>
                <a:latin typeface="Arial Black" panose="020B0A04020102020204" pitchFamily="34" charset="0"/>
                <a:cs typeface="Arial" panose="020B0604020202020204" pitchFamily="34" charset="0"/>
              </a:rPr>
              <a:t>What do the Map Changes Mean for Our Community?</a:t>
            </a:r>
            <a:endParaRPr lang="en-US" dirty="0">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1828160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1014" y="605393"/>
            <a:ext cx="8229600" cy="1143000"/>
          </a:xfrm>
        </p:spPr>
        <p:txBody>
          <a:bodyPr>
            <a:noAutofit/>
          </a:bodyPr>
          <a:lstStyle/>
          <a:p>
            <a:r>
              <a:rPr lang="en-US" dirty="0">
                <a:latin typeface="Arial Black" panose="020B0A04020102020204" pitchFamily="34" charset="0"/>
              </a:rPr>
              <a:t>Community Floodplain Regulations</a:t>
            </a:r>
          </a:p>
        </p:txBody>
      </p:sp>
      <p:sp>
        <p:nvSpPr>
          <p:cNvPr id="3" name="Content Placeholder 2"/>
          <p:cNvSpPr>
            <a:spLocks noGrp="1"/>
          </p:cNvSpPr>
          <p:nvPr>
            <p:ph idx="1"/>
          </p:nvPr>
        </p:nvSpPr>
        <p:spPr>
          <a:xfrm>
            <a:off x="1411014" y="2241549"/>
            <a:ext cx="8229600" cy="4297363"/>
          </a:xfrm>
        </p:spPr>
        <p:txBody>
          <a:bodyPr>
            <a:noAutofit/>
          </a:bodyPr>
          <a:lstStyle/>
          <a:p>
            <a:pPr lvl="0"/>
            <a:r>
              <a:rPr lang="en-US" b="1" dirty="0">
                <a:solidFill>
                  <a:srgbClr val="FF0000"/>
                </a:solidFill>
              </a:rPr>
              <a:t>[name of community]</a:t>
            </a:r>
            <a:r>
              <a:rPr lang="en-US" dirty="0"/>
              <a:t> enforces a floodplain management ordinance that helps to protect lives and property from future floods. </a:t>
            </a:r>
          </a:p>
          <a:p>
            <a:pPr lvl="0"/>
            <a:r>
              <a:rPr lang="en-US" dirty="0"/>
              <a:t>Proposed development in high-risk areas, as shown on the flood maps, must meet applicable requirements in the ordinance.</a:t>
            </a:r>
          </a:p>
          <a:p>
            <a:pPr lvl="0"/>
            <a:r>
              <a:rPr lang="en-US" dirty="0"/>
              <a:t>New flood zones, floodways, and base flood elevations on new maps mean new areas and/or data in the community to enforce regulations. </a:t>
            </a:r>
          </a:p>
          <a:p>
            <a:pPr lvl="0"/>
            <a:endParaRPr lang="en-US" dirty="0"/>
          </a:p>
        </p:txBody>
      </p:sp>
      <p:sp>
        <p:nvSpPr>
          <p:cNvPr id="4" name="Slide Number Placeholder 3"/>
          <p:cNvSpPr>
            <a:spLocks noGrp="1"/>
          </p:cNvSpPr>
          <p:nvPr>
            <p:ph type="sldNum" sz="quarter" idx="12"/>
          </p:nvPr>
        </p:nvSpPr>
        <p:spPr/>
        <p:txBody>
          <a:bodyPr/>
          <a:lstStyle/>
          <a:p>
            <a:fld id="{AB841411-96A6-4311-A2EA-181D2DD475A7}" type="slidenum">
              <a:rPr lang="en-US" smtClean="0"/>
              <a:t>15</a:t>
            </a:fld>
            <a:endParaRPr lang="en-US" dirty="0"/>
          </a:p>
        </p:txBody>
      </p:sp>
      <p:sp>
        <p:nvSpPr>
          <p:cNvPr id="6" name="TextBox 5"/>
          <p:cNvSpPr txBox="1"/>
          <p:nvPr/>
        </p:nvSpPr>
        <p:spPr>
          <a:xfrm>
            <a:off x="9982200" y="661851"/>
            <a:ext cx="2717074" cy="2308324"/>
          </a:xfrm>
          <a:prstGeom prst="rect">
            <a:avLst/>
          </a:prstGeom>
          <a:solidFill>
            <a:srgbClr val="FFFF00"/>
          </a:solidFill>
        </p:spPr>
        <p:txBody>
          <a:bodyPr wrap="square" rtlCol="0">
            <a:spAutoFit/>
          </a:bodyPr>
          <a:lstStyle/>
          <a:p>
            <a:r>
              <a:rPr lang="en-US" b="1" dirty="0">
                <a:solidFill>
                  <a:srgbClr val="FF0000"/>
                </a:solidFill>
              </a:rPr>
              <a:t>If your community has adopted more restrictive requirements extending the area that the ordinance applies beyond the mapped Special Flood Hazard Area, adjust the language in second bullet.</a:t>
            </a:r>
          </a:p>
        </p:txBody>
      </p:sp>
    </p:spTree>
    <p:extLst>
      <p:ext uri="{BB962C8B-B14F-4D97-AF65-F5344CB8AC3E}">
        <p14:creationId xmlns:p14="http://schemas.microsoft.com/office/powerpoint/2010/main" val="4130526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0337" y="605393"/>
            <a:ext cx="10587789" cy="1143000"/>
          </a:xfrm>
        </p:spPr>
        <p:txBody>
          <a:bodyPr>
            <a:noAutofit/>
          </a:bodyPr>
          <a:lstStyle/>
          <a:p>
            <a:r>
              <a:rPr lang="en-US" dirty="0">
                <a:latin typeface="Arial Black" panose="020B0A04020102020204" pitchFamily="34" charset="0"/>
              </a:rPr>
              <a:t>Community Floodplain Regulations and Map Adoption</a:t>
            </a:r>
          </a:p>
        </p:txBody>
      </p:sp>
      <p:sp>
        <p:nvSpPr>
          <p:cNvPr id="3" name="Content Placeholder 2"/>
          <p:cNvSpPr>
            <a:spLocks noGrp="1"/>
          </p:cNvSpPr>
          <p:nvPr>
            <p:ph idx="1"/>
          </p:nvPr>
        </p:nvSpPr>
        <p:spPr>
          <a:xfrm>
            <a:off x="890337" y="2129589"/>
            <a:ext cx="6521116" cy="4409323"/>
          </a:xfrm>
        </p:spPr>
        <p:txBody>
          <a:bodyPr>
            <a:noAutofit/>
          </a:bodyPr>
          <a:lstStyle/>
          <a:p>
            <a:r>
              <a:rPr lang="en-US" sz="2400" dirty="0"/>
              <a:t>When FEMA updates a community’s FIRM and FIS report with new or revised flood hazard information, community must update its floodplain regulations to reference the date of the new maps and report before the new effective date.</a:t>
            </a:r>
          </a:p>
          <a:p>
            <a:r>
              <a:rPr lang="en-US" sz="2400" dirty="0"/>
              <a:t>FEMA will issue a Letter of Final Determination (LFD) detailing the date when the new maps will need to be adopted by. </a:t>
            </a:r>
          </a:p>
        </p:txBody>
      </p:sp>
      <p:sp>
        <p:nvSpPr>
          <p:cNvPr id="4" name="Slide Number Placeholder 3"/>
          <p:cNvSpPr>
            <a:spLocks noGrp="1"/>
          </p:cNvSpPr>
          <p:nvPr>
            <p:ph type="sldNum" sz="quarter" idx="12"/>
          </p:nvPr>
        </p:nvSpPr>
        <p:spPr/>
        <p:txBody>
          <a:bodyPr/>
          <a:lstStyle/>
          <a:p>
            <a:fld id="{AB841411-96A6-4311-A2EA-181D2DD475A7}" type="slidenum">
              <a:rPr lang="en-US" smtClean="0"/>
              <a:t>16</a:t>
            </a:fld>
            <a:endParaRPr lang="en-US"/>
          </a:p>
        </p:txBody>
      </p:sp>
      <p:pic>
        <p:nvPicPr>
          <p:cNvPr id="5" name="Picture 4"/>
          <p:cNvPicPr>
            <a:picLocks noChangeAspect="1"/>
          </p:cNvPicPr>
          <p:nvPr/>
        </p:nvPicPr>
        <p:blipFill>
          <a:blip r:embed="rId3"/>
          <a:stretch>
            <a:fillRect/>
          </a:stretch>
        </p:blipFill>
        <p:spPr>
          <a:xfrm>
            <a:off x="7646927" y="1841085"/>
            <a:ext cx="3274212" cy="4221599"/>
          </a:xfrm>
          <a:prstGeom prst="rect">
            <a:avLst/>
          </a:prstGeom>
        </p:spPr>
      </p:pic>
    </p:spTree>
    <p:extLst>
      <p:ext uri="{BB962C8B-B14F-4D97-AF65-F5344CB8AC3E}">
        <p14:creationId xmlns:p14="http://schemas.microsoft.com/office/powerpoint/2010/main" val="438792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40389"/>
            <a:ext cx="9512968" cy="1143000"/>
          </a:xfrm>
        </p:spPr>
        <p:txBody>
          <a:bodyPr>
            <a:noAutofit/>
          </a:bodyPr>
          <a:lstStyle/>
          <a:p>
            <a:r>
              <a:rPr lang="en-US" dirty="0">
                <a:latin typeface="Arial Black" panose="020B0A04020102020204" pitchFamily="34" charset="0"/>
              </a:rPr>
              <a:t>Use of New Flood Maps</a:t>
            </a:r>
          </a:p>
        </p:txBody>
      </p:sp>
      <p:sp>
        <p:nvSpPr>
          <p:cNvPr id="3" name="Content Placeholder 2"/>
          <p:cNvSpPr>
            <a:spLocks noGrp="1"/>
          </p:cNvSpPr>
          <p:nvPr>
            <p:ph idx="1"/>
          </p:nvPr>
        </p:nvSpPr>
        <p:spPr>
          <a:xfrm>
            <a:off x="838199" y="1828801"/>
            <a:ext cx="10411327" cy="4892675"/>
          </a:xfrm>
        </p:spPr>
        <p:txBody>
          <a:bodyPr>
            <a:normAutofit/>
          </a:bodyPr>
          <a:lstStyle/>
          <a:p>
            <a:pPr marL="0" indent="0">
              <a:buNone/>
            </a:pPr>
            <a:r>
              <a:rPr lang="en-US" sz="3600" dirty="0"/>
              <a:t>Our community will continue to use our current effective maps until the preliminary maps become effective on the date provided by FEMA in the Letter of Final Determination (LFD). </a:t>
            </a:r>
          </a:p>
          <a:p>
            <a:pPr marL="0" indent="0">
              <a:buNone/>
            </a:pPr>
            <a:endParaRPr lang="en-US" dirty="0"/>
          </a:p>
          <a:p>
            <a:endParaRPr lang="en-US" dirty="0"/>
          </a:p>
        </p:txBody>
      </p:sp>
      <p:sp>
        <p:nvSpPr>
          <p:cNvPr id="4" name="Slide Number Placeholder 3"/>
          <p:cNvSpPr>
            <a:spLocks noGrp="1"/>
          </p:cNvSpPr>
          <p:nvPr>
            <p:ph type="sldNum" sz="quarter" idx="12"/>
          </p:nvPr>
        </p:nvSpPr>
        <p:spPr/>
        <p:txBody>
          <a:bodyPr/>
          <a:lstStyle/>
          <a:p>
            <a:fld id="{AB841411-96A6-4311-A2EA-181D2DD475A7}" type="slidenum">
              <a:rPr lang="en-US" smtClean="0"/>
              <a:t>17</a:t>
            </a:fld>
            <a:endParaRPr lang="en-US"/>
          </a:p>
        </p:txBody>
      </p:sp>
    </p:spTree>
    <p:extLst>
      <p:ext uri="{BB962C8B-B14F-4D97-AF65-F5344CB8AC3E}">
        <p14:creationId xmlns:p14="http://schemas.microsoft.com/office/powerpoint/2010/main" val="2332764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263" y="594989"/>
            <a:ext cx="11213432" cy="1143000"/>
          </a:xfrm>
        </p:spPr>
        <p:txBody>
          <a:bodyPr>
            <a:noAutofit/>
          </a:bodyPr>
          <a:lstStyle/>
          <a:p>
            <a:r>
              <a:rPr lang="en-US" sz="3600" dirty="0">
                <a:latin typeface="Arial Black" panose="020B0A04020102020204" pitchFamily="34" charset="0"/>
              </a:rPr>
              <a:t>How Will the New Maps Affect Flood Insurance for Residents and Businesses?</a:t>
            </a:r>
          </a:p>
        </p:txBody>
      </p:sp>
      <p:sp>
        <p:nvSpPr>
          <p:cNvPr id="3" name="Content Placeholder 2"/>
          <p:cNvSpPr>
            <a:spLocks noGrp="1"/>
          </p:cNvSpPr>
          <p:nvPr>
            <p:ph idx="1"/>
          </p:nvPr>
        </p:nvSpPr>
        <p:spPr>
          <a:xfrm>
            <a:off x="481263" y="2154483"/>
            <a:ext cx="4367463" cy="4297363"/>
          </a:xfrm>
        </p:spPr>
        <p:txBody>
          <a:bodyPr>
            <a:normAutofit/>
          </a:bodyPr>
          <a:lstStyle/>
          <a:p>
            <a:r>
              <a:rPr lang="en-US" dirty="0"/>
              <a:t>When the community’s flood map is updated to reflect current risks where you live, requirements for flood insurance coverage and the cost of your policy can change. </a:t>
            </a:r>
          </a:p>
          <a:p>
            <a:pPr marL="0" indent="0">
              <a:buNone/>
            </a:pPr>
            <a:endParaRPr lang="en-US" dirty="0"/>
          </a:p>
        </p:txBody>
      </p:sp>
      <p:sp>
        <p:nvSpPr>
          <p:cNvPr id="4" name="Slide Number Placeholder 3"/>
          <p:cNvSpPr>
            <a:spLocks noGrp="1"/>
          </p:cNvSpPr>
          <p:nvPr>
            <p:ph type="sldNum" sz="quarter" idx="12"/>
          </p:nvPr>
        </p:nvSpPr>
        <p:spPr/>
        <p:txBody>
          <a:bodyPr/>
          <a:lstStyle/>
          <a:p>
            <a:fld id="{AB841411-96A6-4311-A2EA-181D2DD475A7}" type="slidenum">
              <a:rPr lang="en-US" smtClean="0"/>
              <a:t>18</a:t>
            </a:fld>
            <a:endParaRPr lang="en-US"/>
          </a:p>
        </p:txBody>
      </p:sp>
      <p:pic>
        <p:nvPicPr>
          <p:cNvPr id="7" name="Picture 6">
            <a:extLst>
              <a:ext uri="{FF2B5EF4-FFF2-40B4-BE49-F238E27FC236}">
                <a16:creationId xmlns:a16="http://schemas.microsoft.com/office/drawing/2014/main" id="{03A358D8-3B7A-16AF-B98B-C2CA6B3F6AED}"/>
              </a:ext>
            </a:extLst>
          </p:cNvPr>
          <p:cNvPicPr>
            <a:picLocks noChangeAspect="1"/>
          </p:cNvPicPr>
          <p:nvPr/>
        </p:nvPicPr>
        <p:blipFill>
          <a:blip r:embed="rId2"/>
          <a:stretch>
            <a:fillRect/>
          </a:stretch>
        </p:blipFill>
        <p:spPr>
          <a:xfrm>
            <a:off x="5100387" y="1969539"/>
            <a:ext cx="6610350" cy="4667250"/>
          </a:xfrm>
          <a:prstGeom prst="rect">
            <a:avLst/>
          </a:prstGeom>
        </p:spPr>
      </p:pic>
    </p:spTree>
    <p:extLst>
      <p:ext uri="{BB962C8B-B14F-4D97-AF65-F5344CB8AC3E}">
        <p14:creationId xmlns:p14="http://schemas.microsoft.com/office/powerpoint/2010/main" val="1048492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419" y="287975"/>
            <a:ext cx="10293927" cy="1143000"/>
          </a:xfrm>
        </p:spPr>
        <p:txBody>
          <a:bodyPr>
            <a:normAutofit fontScale="90000"/>
          </a:bodyPr>
          <a:lstStyle/>
          <a:p>
            <a:r>
              <a:rPr lang="en-US" dirty="0">
                <a:latin typeface="Arial Black" panose="020B0A04020102020204" pitchFamily="34" charset="0"/>
              </a:rPr>
              <a:t>Flood Insurance is Always a Good Idea!</a:t>
            </a:r>
          </a:p>
        </p:txBody>
      </p:sp>
      <p:sp>
        <p:nvSpPr>
          <p:cNvPr id="3" name="Content Placeholder 2"/>
          <p:cNvSpPr>
            <a:spLocks noGrp="1"/>
          </p:cNvSpPr>
          <p:nvPr>
            <p:ph idx="1"/>
          </p:nvPr>
        </p:nvSpPr>
        <p:spPr>
          <a:xfrm>
            <a:off x="436419" y="1804737"/>
            <a:ext cx="6465454" cy="6936284"/>
          </a:xfrm>
        </p:spPr>
        <p:txBody>
          <a:bodyPr>
            <a:normAutofit/>
          </a:bodyPr>
          <a:lstStyle/>
          <a:p>
            <a:r>
              <a:rPr lang="en-US" dirty="0"/>
              <a:t>Flood insurance is highly encouraged, even when not required.</a:t>
            </a:r>
          </a:p>
          <a:p>
            <a:pPr lvl="1"/>
            <a:r>
              <a:rPr lang="en-US" dirty="0"/>
              <a:t>Just 1 inch of floodwater can cause as much as $25,000 to a home.</a:t>
            </a:r>
          </a:p>
          <a:p>
            <a:pPr lvl="1"/>
            <a:r>
              <a:rPr lang="en-US" dirty="0"/>
              <a:t>20% of flood insurance claims happen outside of high-risk flood zone</a:t>
            </a:r>
          </a:p>
          <a:p>
            <a:r>
              <a:rPr lang="en-US" dirty="0"/>
              <a:t>Contact your insurance agent for details or visit </a:t>
            </a:r>
            <a:r>
              <a:rPr lang="en-US" b="1" dirty="0"/>
              <a:t>floodsmart.gov</a:t>
            </a:r>
            <a:r>
              <a:rPr lang="en-US" dirty="0"/>
              <a:t> for general information.</a:t>
            </a:r>
          </a:p>
        </p:txBody>
      </p:sp>
      <p:sp>
        <p:nvSpPr>
          <p:cNvPr id="4" name="Slide Number Placeholder 3"/>
          <p:cNvSpPr>
            <a:spLocks noGrp="1"/>
          </p:cNvSpPr>
          <p:nvPr>
            <p:ph type="sldNum" sz="quarter" idx="12"/>
          </p:nvPr>
        </p:nvSpPr>
        <p:spPr/>
        <p:txBody>
          <a:bodyPr/>
          <a:lstStyle/>
          <a:p>
            <a:fld id="{AB841411-96A6-4311-A2EA-181D2DD475A7}" type="slidenum">
              <a:rPr lang="en-US" smtClean="0"/>
              <a:t>19</a:t>
            </a:fld>
            <a:endParaRPr lang="en-US"/>
          </a:p>
        </p:txBody>
      </p:sp>
      <p:pic>
        <p:nvPicPr>
          <p:cNvPr id="7" name="Picture 6" descr="A picture containing text, screenshot, font, logo&#10;&#10;Description automatically generated">
            <a:extLst>
              <a:ext uri="{FF2B5EF4-FFF2-40B4-BE49-F238E27FC236}">
                <a16:creationId xmlns:a16="http://schemas.microsoft.com/office/drawing/2014/main" id="{6F8B6210-C38A-C9A0-AD8D-84667134F3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6772" y="1430975"/>
            <a:ext cx="4547937" cy="4547937"/>
          </a:xfrm>
          <a:prstGeom prst="rect">
            <a:avLst/>
          </a:prstGeom>
        </p:spPr>
      </p:pic>
    </p:spTree>
    <p:extLst>
      <p:ext uri="{BB962C8B-B14F-4D97-AF65-F5344CB8AC3E}">
        <p14:creationId xmlns:p14="http://schemas.microsoft.com/office/powerpoint/2010/main" val="3555471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Black" panose="020B0A04020102020204" pitchFamily="34" charset="0"/>
              </a:rPr>
              <a:t>Overview</a:t>
            </a:r>
          </a:p>
        </p:txBody>
      </p:sp>
      <p:sp>
        <p:nvSpPr>
          <p:cNvPr id="3" name="Content Placeholder 2"/>
          <p:cNvSpPr>
            <a:spLocks noGrp="1"/>
          </p:cNvSpPr>
          <p:nvPr>
            <p:ph idx="1"/>
          </p:nvPr>
        </p:nvSpPr>
        <p:spPr>
          <a:xfrm>
            <a:off x="838200" y="1825625"/>
            <a:ext cx="5588726" cy="4351338"/>
          </a:xfrm>
        </p:spPr>
        <p:txBody>
          <a:bodyPr>
            <a:normAutofit fontScale="92500" lnSpcReduction="10000"/>
          </a:bodyPr>
          <a:lstStyle/>
          <a:p>
            <a:r>
              <a:rPr lang="en-US" dirty="0"/>
              <a:t>FEMA has released preliminary flood maps </a:t>
            </a:r>
            <a:r>
              <a:rPr lang="en-US" b="1" dirty="0">
                <a:solidFill>
                  <a:srgbClr val="FF0000"/>
                </a:solidFill>
              </a:rPr>
              <a:t>[OR Updated FEMA flood maps become effective on MM/DD/YY]</a:t>
            </a:r>
          </a:p>
          <a:p>
            <a:r>
              <a:rPr lang="en-US" dirty="0"/>
              <a:t>Maps are developed by FEMA for communities in the National Flood Insurance Program (</a:t>
            </a:r>
            <a:r>
              <a:rPr lang="en-US" dirty="0" err="1"/>
              <a:t>NFIP</a:t>
            </a:r>
            <a:r>
              <a:rPr lang="en-US" dirty="0"/>
              <a:t>)</a:t>
            </a:r>
          </a:p>
          <a:p>
            <a:r>
              <a:rPr lang="en-US" dirty="0"/>
              <a:t>Changes affect flood insurance requirements for residents and business owners</a:t>
            </a:r>
          </a:p>
          <a:p>
            <a:r>
              <a:rPr lang="en-US" dirty="0"/>
              <a:t>Changes affect where community floodplain ordinance applies for new development</a:t>
            </a:r>
          </a:p>
          <a:p>
            <a:endParaRPr lang="en-US" dirty="0"/>
          </a:p>
        </p:txBody>
      </p:sp>
      <p:pic>
        <p:nvPicPr>
          <p:cNvPr id="6" name="Picture 5" descr="A sign with a exclamation mark on it&#10;&#10;Description automatically generated with low confidence">
            <a:extLst>
              <a:ext uri="{FF2B5EF4-FFF2-40B4-BE49-F238E27FC236}">
                <a16:creationId xmlns:a16="http://schemas.microsoft.com/office/drawing/2014/main" id="{E5DAC6DE-F238-CD6B-AD6F-D7396FB576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6607" y="1064189"/>
            <a:ext cx="5112774" cy="5112774"/>
          </a:xfrm>
          <a:prstGeom prst="rect">
            <a:avLst/>
          </a:prstGeom>
        </p:spPr>
      </p:pic>
    </p:spTree>
    <p:extLst>
      <p:ext uri="{BB962C8B-B14F-4D97-AF65-F5344CB8AC3E}">
        <p14:creationId xmlns:p14="http://schemas.microsoft.com/office/powerpoint/2010/main" val="116012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1947" y="532855"/>
            <a:ext cx="10515600" cy="1325563"/>
          </a:xfrm>
        </p:spPr>
        <p:txBody>
          <a:bodyPr/>
          <a:lstStyle/>
          <a:p>
            <a:pPr algn="ctr"/>
            <a:r>
              <a:rPr lang="en-US" dirty="0">
                <a:latin typeface="Arial Black" panose="020B0A04020102020204" pitchFamily="34" charset="0"/>
              </a:rPr>
              <a:t>Questions?</a:t>
            </a:r>
          </a:p>
        </p:txBody>
      </p:sp>
      <p:sp>
        <p:nvSpPr>
          <p:cNvPr id="4" name="Slide Number Placeholder 3"/>
          <p:cNvSpPr>
            <a:spLocks noGrp="1"/>
          </p:cNvSpPr>
          <p:nvPr>
            <p:ph type="sldNum" sz="quarter" idx="12"/>
          </p:nvPr>
        </p:nvSpPr>
        <p:spPr/>
        <p:txBody>
          <a:bodyPr/>
          <a:lstStyle/>
          <a:p>
            <a:fld id="{AB841411-96A6-4311-A2EA-181D2DD475A7}" type="slidenum">
              <a:rPr lang="en-US" smtClean="0"/>
              <a:t>20</a:t>
            </a:fld>
            <a:endParaRPr lang="en-US"/>
          </a:p>
        </p:txBody>
      </p:sp>
      <p:pic>
        <p:nvPicPr>
          <p:cNvPr id="6" name="Graphic 5" descr="Questions with solid fill">
            <a:extLst>
              <a:ext uri="{FF2B5EF4-FFF2-40B4-BE49-F238E27FC236}">
                <a16:creationId xmlns:a16="http://schemas.microsoft.com/office/drawing/2014/main" id="{41235344-07F1-891C-09B0-319E2347CE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14600" y="2159919"/>
            <a:ext cx="3196389" cy="3196389"/>
          </a:xfrm>
          <a:prstGeom prst="rect">
            <a:avLst/>
          </a:prstGeom>
        </p:spPr>
      </p:pic>
      <p:pic>
        <p:nvPicPr>
          <p:cNvPr id="7" name="Graphic 6" descr="Questions with solid fill">
            <a:extLst>
              <a:ext uri="{FF2B5EF4-FFF2-40B4-BE49-F238E27FC236}">
                <a16:creationId xmlns:a16="http://schemas.microsoft.com/office/drawing/2014/main" id="{3D3910FF-44E1-7327-46B4-77E91C0DE07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05302" y="2276224"/>
            <a:ext cx="3196389" cy="3196389"/>
          </a:xfrm>
          <a:prstGeom prst="rect">
            <a:avLst/>
          </a:prstGeom>
        </p:spPr>
      </p:pic>
      <p:pic>
        <p:nvPicPr>
          <p:cNvPr id="8" name="Graphic 7" descr="Questions with solid fill">
            <a:extLst>
              <a:ext uri="{FF2B5EF4-FFF2-40B4-BE49-F238E27FC236}">
                <a16:creationId xmlns:a16="http://schemas.microsoft.com/office/drawing/2014/main" id="{BFA93650-87F5-00D7-4D31-75A47C69F70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96004" y="2159919"/>
            <a:ext cx="3196389" cy="3196389"/>
          </a:xfrm>
          <a:prstGeom prst="rect">
            <a:avLst/>
          </a:prstGeom>
        </p:spPr>
      </p:pic>
    </p:spTree>
    <p:extLst>
      <p:ext uri="{BB962C8B-B14F-4D97-AF65-F5344CB8AC3E}">
        <p14:creationId xmlns:p14="http://schemas.microsoft.com/office/powerpoint/2010/main" val="3490261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273" y="287975"/>
            <a:ext cx="8652164" cy="1143000"/>
          </a:xfrm>
        </p:spPr>
        <p:txBody>
          <a:bodyPr>
            <a:normAutofit/>
          </a:bodyPr>
          <a:lstStyle/>
          <a:p>
            <a:r>
              <a:rPr lang="en-US" dirty="0">
                <a:latin typeface="Arial Black" panose="020B0A04020102020204" pitchFamily="34" charset="0"/>
              </a:rPr>
              <a:t>Helpful Resources: </a:t>
            </a:r>
          </a:p>
        </p:txBody>
      </p:sp>
      <p:sp>
        <p:nvSpPr>
          <p:cNvPr id="3" name="Content Placeholder 2"/>
          <p:cNvSpPr>
            <a:spLocks noGrp="1"/>
          </p:cNvSpPr>
          <p:nvPr>
            <p:ph idx="1"/>
          </p:nvPr>
        </p:nvSpPr>
        <p:spPr>
          <a:xfrm>
            <a:off x="436419" y="1430975"/>
            <a:ext cx="11755581" cy="6961908"/>
          </a:xfrm>
        </p:spPr>
        <p:txBody>
          <a:bodyPr>
            <a:normAutofit/>
          </a:bodyPr>
          <a:lstStyle/>
          <a:p>
            <a:r>
              <a:rPr lang="en-US" b="1" dirty="0">
                <a:hlinkClick r:id="rId2"/>
              </a:rPr>
              <a:t>FEMA Mapping &amp; Insurance </a:t>
            </a:r>
            <a:r>
              <a:rPr lang="en-US" b="1" dirty="0" err="1">
                <a:hlinkClick r:id="rId2"/>
              </a:rPr>
              <a:t>eXchange</a:t>
            </a:r>
            <a:r>
              <a:rPr lang="en-US" b="1" dirty="0">
                <a:hlinkClick r:id="rId2"/>
              </a:rPr>
              <a:t> helpline </a:t>
            </a:r>
            <a:r>
              <a:rPr lang="en-US" b="1" dirty="0"/>
              <a:t>(1-877-336-2627)</a:t>
            </a:r>
          </a:p>
          <a:p>
            <a:pPr lvl="1"/>
            <a:r>
              <a:rPr lang="en-US" dirty="0"/>
              <a:t>For general questions about the flood maps, insurance, </a:t>
            </a:r>
            <a:r>
              <a:rPr lang="en-US" dirty="0" err="1"/>
              <a:t>LOMAs</a:t>
            </a:r>
            <a:endParaRPr lang="en-US" dirty="0"/>
          </a:p>
          <a:p>
            <a:r>
              <a:rPr lang="en-US" b="1" i="1" dirty="0">
                <a:hlinkClick r:id="rId3"/>
              </a:rPr>
              <a:t>Map Changes and Flood Insurance </a:t>
            </a:r>
            <a:r>
              <a:rPr lang="en-US" b="1" dirty="0">
                <a:hlinkClick r:id="rId3"/>
              </a:rPr>
              <a:t>brochure </a:t>
            </a:r>
            <a:endParaRPr lang="en-US" b="1" dirty="0"/>
          </a:p>
          <a:p>
            <a:pPr lvl="1"/>
            <a:r>
              <a:rPr lang="en-US" dirty="0"/>
              <a:t>General info. about how flood map changes affect insurance</a:t>
            </a:r>
          </a:p>
          <a:p>
            <a:r>
              <a:rPr lang="en-US" b="1" dirty="0">
                <a:hlinkClick r:id="rId4"/>
              </a:rPr>
              <a:t>FloodSmart.gov</a:t>
            </a:r>
            <a:endParaRPr lang="en-US" b="1" dirty="0"/>
          </a:p>
          <a:p>
            <a:pPr lvl="1"/>
            <a:r>
              <a:rPr lang="en-US" dirty="0"/>
              <a:t>General info. about flood insurance and how map changes affect insurance</a:t>
            </a:r>
          </a:p>
          <a:p>
            <a:r>
              <a:rPr lang="en-US" b="1" dirty="0">
                <a:hlinkClick r:id="rId5"/>
              </a:rPr>
              <a:t>NH Floodplain Management Program </a:t>
            </a:r>
            <a:endParaRPr lang="en-US" b="1" dirty="0"/>
          </a:p>
          <a:p>
            <a:pPr lvl="1"/>
            <a:r>
              <a:rPr lang="en-US" b="1" dirty="0">
                <a:hlinkClick r:id="rId6"/>
              </a:rPr>
              <a:t>NH Flood Hazards Viewer</a:t>
            </a:r>
            <a:endParaRPr lang="en-US" dirty="0"/>
          </a:p>
        </p:txBody>
      </p:sp>
      <p:sp>
        <p:nvSpPr>
          <p:cNvPr id="4" name="Slide Number Placeholder 3"/>
          <p:cNvSpPr>
            <a:spLocks noGrp="1"/>
          </p:cNvSpPr>
          <p:nvPr>
            <p:ph type="sldNum" sz="quarter" idx="12"/>
          </p:nvPr>
        </p:nvSpPr>
        <p:spPr/>
        <p:txBody>
          <a:bodyPr/>
          <a:lstStyle/>
          <a:p>
            <a:fld id="{AB841411-96A6-4311-A2EA-181D2DD475A7}" type="slidenum">
              <a:rPr lang="en-US" smtClean="0"/>
              <a:t>21</a:t>
            </a:fld>
            <a:endParaRPr lang="en-US" dirty="0"/>
          </a:p>
        </p:txBody>
      </p:sp>
      <p:sp>
        <p:nvSpPr>
          <p:cNvPr id="7" name="TextBox 6"/>
          <p:cNvSpPr txBox="1"/>
          <p:nvPr/>
        </p:nvSpPr>
        <p:spPr>
          <a:xfrm>
            <a:off x="10753801" y="230646"/>
            <a:ext cx="2717074" cy="1200329"/>
          </a:xfrm>
          <a:prstGeom prst="rect">
            <a:avLst/>
          </a:prstGeom>
          <a:solidFill>
            <a:srgbClr val="FFFF00"/>
          </a:solidFill>
        </p:spPr>
        <p:txBody>
          <a:bodyPr wrap="square" rtlCol="0">
            <a:spAutoFit/>
          </a:bodyPr>
          <a:lstStyle/>
          <a:p>
            <a:r>
              <a:rPr lang="en-US" b="1" dirty="0">
                <a:solidFill>
                  <a:srgbClr val="FF0000"/>
                </a:solidFill>
              </a:rPr>
              <a:t>If you’ve added info. to your community’s website, you may want to include that link here too.</a:t>
            </a:r>
          </a:p>
        </p:txBody>
      </p:sp>
    </p:spTree>
    <p:extLst>
      <p:ext uri="{BB962C8B-B14F-4D97-AF65-F5344CB8AC3E}">
        <p14:creationId xmlns:p14="http://schemas.microsoft.com/office/powerpoint/2010/main" val="235685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9454" y="267193"/>
            <a:ext cx="8652164" cy="1143000"/>
          </a:xfrm>
        </p:spPr>
        <p:txBody>
          <a:bodyPr>
            <a:normAutofit/>
          </a:bodyPr>
          <a:lstStyle/>
          <a:p>
            <a:r>
              <a:rPr lang="en-US" dirty="0">
                <a:latin typeface="Arial Black" panose="020B0A04020102020204" pitchFamily="34" charset="0"/>
              </a:rPr>
              <a:t>Contact Information</a:t>
            </a:r>
          </a:p>
        </p:txBody>
      </p:sp>
      <p:sp>
        <p:nvSpPr>
          <p:cNvPr id="3" name="Content Placeholder 2"/>
          <p:cNvSpPr>
            <a:spLocks noGrp="1"/>
          </p:cNvSpPr>
          <p:nvPr>
            <p:ph idx="1"/>
          </p:nvPr>
        </p:nvSpPr>
        <p:spPr>
          <a:xfrm>
            <a:off x="1226129" y="1820677"/>
            <a:ext cx="6465454" cy="6961908"/>
          </a:xfrm>
        </p:spPr>
        <p:txBody>
          <a:bodyPr>
            <a:normAutofit/>
          </a:bodyPr>
          <a:lstStyle/>
          <a:p>
            <a:r>
              <a:rPr lang="en-US" b="1" dirty="0">
                <a:solidFill>
                  <a:srgbClr val="FF0000"/>
                </a:solidFill>
              </a:rPr>
              <a:t>[Insert community contact name/phone number or email address here.]</a:t>
            </a:r>
          </a:p>
        </p:txBody>
      </p:sp>
      <p:sp>
        <p:nvSpPr>
          <p:cNvPr id="4" name="Slide Number Placeholder 3"/>
          <p:cNvSpPr>
            <a:spLocks noGrp="1"/>
          </p:cNvSpPr>
          <p:nvPr>
            <p:ph type="sldNum" sz="quarter" idx="12"/>
          </p:nvPr>
        </p:nvSpPr>
        <p:spPr/>
        <p:txBody>
          <a:bodyPr/>
          <a:lstStyle/>
          <a:p>
            <a:fld id="{AB841411-96A6-4311-A2EA-181D2DD475A7}" type="slidenum">
              <a:rPr lang="en-US" smtClean="0"/>
              <a:t>22</a:t>
            </a:fld>
            <a:endParaRPr lang="en-US"/>
          </a:p>
        </p:txBody>
      </p:sp>
    </p:spTree>
    <p:extLst>
      <p:ext uri="{BB962C8B-B14F-4D97-AF65-F5344CB8AC3E}">
        <p14:creationId xmlns:p14="http://schemas.microsoft.com/office/powerpoint/2010/main" val="3417458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ctrTitle"/>
          </p:nvPr>
        </p:nvSpPr>
        <p:spPr>
          <a:xfrm>
            <a:off x="1280160" y="3122023"/>
            <a:ext cx="9627326" cy="1371600"/>
          </a:xfrm>
        </p:spPr>
        <p:txBody>
          <a:bodyPr>
            <a:normAutofit fontScale="90000"/>
          </a:bodyPr>
          <a:lstStyle/>
          <a:p>
            <a:r>
              <a:rPr lang="en-US" dirty="0">
                <a:ln w="12700">
                  <a:solidFill>
                    <a:schemeClr val="tx1"/>
                  </a:solidFill>
                </a:ln>
                <a:latin typeface="Arial Black" panose="020B0A04020102020204" pitchFamily="34" charset="0"/>
                <a:cs typeface="Arial" panose="020B0604020202020204" pitchFamily="34" charset="0"/>
              </a:rPr>
              <a:t>What are FEMA Flood Maps and How are They Changing?</a:t>
            </a:r>
            <a:endParaRPr lang="en-US" dirty="0">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696980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9935" y="557348"/>
            <a:ext cx="11319037" cy="1143000"/>
          </a:xfrm>
        </p:spPr>
        <p:txBody>
          <a:bodyPr>
            <a:noAutofit/>
          </a:bodyPr>
          <a:lstStyle/>
          <a:p>
            <a:r>
              <a:rPr lang="en-US" dirty="0">
                <a:latin typeface="Arial Black" panose="020B0A04020102020204" pitchFamily="34" charset="0"/>
                <a:cs typeface="Arial" panose="020B0604020202020204" pitchFamily="34" charset="0"/>
              </a:rPr>
              <a:t>FEMA Flood Insurance Rate Maps (</a:t>
            </a:r>
            <a:r>
              <a:rPr lang="en-US" dirty="0" err="1">
                <a:latin typeface="Arial Black" panose="020B0A04020102020204" pitchFamily="34" charset="0"/>
                <a:cs typeface="Arial" panose="020B0604020202020204" pitchFamily="34" charset="0"/>
              </a:rPr>
              <a:t>FIRMs</a:t>
            </a:r>
            <a:r>
              <a:rPr lang="en-US" dirty="0">
                <a:latin typeface="Arial Black" panose="020B0A04020102020204" pitchFamily="34" charset="0"/>
                <a:cs typeface="Arial" panose="020B0604020202020204" pitchFamily="34" charset="0"/>
              </a:rPr>
              <a:t>)</a:t>
            </a:r>
          </a:p>
        </p:txBody>
      </p:sp>
      <p:sp>
        <p:nvSpPr>
          <p:cNvPr id="3" name="Content Placeholder 2"/>
          <p:cNvSpPr>
            <a:spLocks noGrp="1"/>
          </p:cNvSpPr>
          <p:nvPr>
            <p:ph idx="1"/>
          </p:nvPr>
        </p:nvSpPr>
        <p:spPr>
          <a:xfrm>
            <a:off x="678426" y="1905000"/>
            <a:ext cx="9456174" cy="4800600"/>
          </a:xfrm>
        </p:spPr>
        <p:txBody>
          <a:bodyPr>
            <a:normAutofit/>
          </a:bodyPr>
          <a:lstStyle/>
          <a:p>
            <a:pPr marL="0" indent="0">
              <a:spcAft>
                <a:spcPts val="600"/>
              </a:spcAft>
              <a:buNone/>
            </a:pPr>
            <a:r>
              <a:rPr lang="en-US" dirty="0">
                <a:cs typeface="Times New Roman" pitchFamily="18" charset="0"/>
              </a:rPr>
              <a:t>Produced by FEMA and used by:</a:t>
            </a:r>
          </a:p>
          <a:p>
            <a:pPr>
              <a:spcAft>
                <a:spcPts val="600"/>
              </a:spcAft>
            </a:pPr>
            <a:r>
              <a:rPr lang="en-US" dirty="0">
                <a:cs typeface="Times New Roman" pitchFamily="18" charset="0"/>
              </a:rPr>
              <a:t>Municipal officials to determine </a:t>
            </a:r>
          </a:p>
          <a:p>
            <a:pPr lvl="1">
              <a:spcAft>
                <a:spcPts val="600"/>
              </a:spcAft>
            </a:pPr>
            <a:r>
              <a:rPr lang="en-US" dirty="0">
                <a:cs typeface="Times New Roman" pitchFamily="18" charset="0"/>
              </a:rPr>
              <a:t>which areas of their community are subject to its floodplain development regulations and </a:t>
            </a:r>
          </a:p>
          <a:p>
            <a:pPr lvl="1">
              <a:spcAft>
                <a:spcPts val="600"/>
              </a:spcAft>
            </a:pPr>
            <a:r>
              <a:rPr lang="en-US" dirty="0">
                <a:cs typeface="Times New Roman" pitchFamily="18" charset="0"/>
              </a:rPr>
              <a:t>the building requirements that apply for development activity in floodplain areas.</a:t>
            </a:r>
          </a:p>
          <a:p>
            <a:pPr>
              <a:spcAft>
                <a:spcPts val="600"/>
              </a:spcAft>
            </a:pPr>
            <a:r>
              <a:rPr lang="en-US" dirty="0">
                <a:cs typeface="Times New Roman" pitchFamily="18" charset="0"/>
              </a:rPr>
              <a:t>Lenders to determine which properties require flood insurance as a condition of a mortgage or other loan.</a:t>
            </a:r>
          </a:p>
          <a:p>
            <a:pPr>
              <a:spcAft>
                <a:spcPts val="600"/>
              </a:spcAft>
            </a:pPr>
            <a:r>
              <a:rPr lang="en-US" dirty="0">
                <a:cs typeface="Times New Roman" pitchFamily="18" charset="0"/>
              </a:rPr>
              <a:t>The general public to understand flood risk in their area.</a:t>
            </a:r>
          </a:p>
        </p:txBody>
      </p:sp>
    </p:spTree>
    <p:extLst>
      <p:ext uri="{BB962C8B-B14F-4D97-AF65-F5344CB8AC3E}">
        <p14:creationId xmlns:p14="http://schemas.microsoft.com/office/powerpoint/2010/main" val="3365717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5743" y="618110"/>
            <a:ext cx="6243484" cy="1143000"/>
          </a:xfrm>
        </p:spPr>
        <p:txBody>
          <a:bodyPr>
            <a:normAutofit fontScale="90000"/>
          </a:bodyPr>
          <a:lstStyle/>
          <a:p>
            <a:r>
              <a:rPr lang="en-US" dirty="0">
                <a:latin typeface="Arial Black" panose="020B0A04020102020204" pitchFamily="34" charset="0"/>
                <a:cs typeface="Arial" panose="020B0604020202020204" pitchFamily="34" charset="0"/>
              </a:rPr>
              <a:t>The 1% Annual Chance Flood</a:t>
            </a:r>
          </a:p>
        </p:txBody>
      </p:sp>
      <p:sp>
        <p:nvSpPr>
          <p:cNvPr id="3" name="Content Placeholder 2"/>
          <p:cNvSpPr>
            <a:spLocks noGrp="1"/>
          </p:cNvSpPr>
          <p:nvPr>
            <p:ph idx="1"/>
          </p:nvPr>
        </p:nvSpPr>
        <p:spPr>
          <a:xfrm>
            <a:off x="1012723" y="1920875"/>
            <a:ext cx="5535561" cy="4800600"/>
          </a:xfrm>
        </p:spPr>
        <p:txBody>
          <a:bodyPr>
            <a:normAutofit/>
          </a:bodyPr>
          <a:lstStyle/>
          <a:p>
            <a:pPr>
              <a:spcAft>
                <a:spcPts val="600"/>
              </a:spcAft>
            </a:pPr>
            <a:r>
              <a:rPr lang="en-US" dirty="0"/>
              <a:t>National standard used by the NFIP for regulating new development and flood insurance requirements</a:t>
            </a:r>
          </a:p>
          <a:p>
            <a:pPr>
              <a:spcAft>
                <a:spcPts val="600"/>
              </a:spcAft>
            </a:pPr>
            <a:r>
              <a:rPr lang="en-US" dirty="0"/>
              <a:t>Sometimes called the base flood or the “100-year” flood</a:t>
            </a:r>
          </a:p>
          <a:p>
            <a:pPr>
              <a:spcAft>
                <a:spcPts val="600"/>
              </a:spcAft>
            </a:pPr>
            <a:r>
              <a:rPr lang="en-US" dirty="0"/>
              <a:t>The area of the 1% annual chance flood is shown on the maps and is called the </a:t>
            </a:r>
            <a:r>
              <a:rPr lang="en-US" b="1" dirty="0"/>
              <a:t>Special Flood Hazard Area (</a:t>
            </a:r>
            <a:r>
              <a:rPr lang="en-US" b="1" dirty="0" err="1"/>
              <a:t>SFHA</a:t>
            </a:r>
            <a:r>
              <a:rPr lang="en-US" b="1" dirty="0"/>
              <a:t>)</a:t>
            </a:r>
          </a:p>
          <a:p>
            <a:pPr marL="0" indent="0">
              <a:spcAft>
                <a:spcPts val="600"/>
              </a:spcAft>
              <a:buNone/>
            </a:pPr>
            <a:endParaRPr lang="en-US" b="1" dirty="0"/>
          </a:p>
        </p:txBody>
      </p:sp>
      <p:sp>
        <p:nvSpPr>
          <p:cNvPr id="4" name="Slide Number Placeholder 3"/>
          <p:cNvSpPr>
            <a:spLocks noGrp="1"/>
          </p:cNvSpPr>
          <p:nvPr>
            <p:ph type="sldNum" sz="quarter" idx="12"/>
          </p:nvPr>
        </p:nvSpPr>
        <p:spPr/>
        <p:txBody>
          <a:bodyPr/>
          <a:lstStyle/>
          <a:p>
            <a:fld id="{AB841411-96A6-4311-A2EA-181D2DD475A7}" type="slidenum">
              <a:rPr lang="en-US" smtClean="0"/>
              <a:t>5</a:t>
            </a:fld>
            <a:endParaRPr lang="en-US"/>
          </a:p>
        </p:txBody>
      </p:sp>
      <p:pic>
        <p:nvPicPr>
          <p:cNvPr id="6" name="Picture 5" descr="A picture containing window, screenshot, house, design&#10;&#10;Description automatically generated">
            <a:extLst>
              <a:ext uri="{FF2B5EF4-FFF2-40B4-BE49-F238E27FC236}">
                <a16:creationId xmlns:a16="http://schemas.microsoft.com/office/drawing/2014/main" id="{47B7BF68-5FD2-6786-2CC9-9AC704FAA8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2580" y="956187"/>
            <a:ext cx="4945626" cy="4945626"/>
          </a:xfrm>
          <a:prstGeom prst="rect">
            <a:avLst/>
          </a:prstGeom>
        </p:spPr>
      </p:pic>
    </p:spTree>
    <p:extLst>
      <p:ext uri="{BB962C8B-B14F-4D97-AF65-F5344CB8AC3E}">
        <p14:creationId xmlns:p14="http://schemas.microsoft.com/office/powerpoint/2010/main" val="786850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581" y="506186"/>
            <a:ext cx="9157519" cy="1143000"/>
          </a:xfrm>
        </p:spPr>
        <p:txBody>
          <a:bodyPr>
            <a:normAutofit/>
          </a:bodyPr>
          <a:lstStyle/>
          <a:p>
            <a:r>
              <a:rPr lang="en-US" dirty="0">
                <a:latin typeface="Arial Black" panose="020B0A04020102020204" pitchFamily="34" charset="0"/>
                <a:cs typeface="Arial" panose="020B0604020202020204" pitchFamily="34" charset="0"/>
              </a:rPr>
              <a:t>Flood Zones on the Maps</a:t>
            </a:r>
          </a:p>
        </p:txBody>
      </p:sp>
      <p:sp>
        <p:nvSpPr>
          <p:cNvPr id="3" name="Content Placeholder 2"/>
          <p:cNvSpPr>
            <a:spLocks noGrp="1"/>
          </p:cNvSpPr>
          <p:nvPr>
            <p:ph idx="1"/>
          </p:nvPr>
        </p:nvSpPr>
        <p:spPr>
          <a:xfrm>
            <a:off x="717755" y="1828800"/>
            <a:ext cx="4247535" cy="4800600"/>
          </a:xfrm>
        </p:spPr>
        <p:txBody>
          <a:bodyPr>
            <a:normAutofit/>
          </a:bodyPr>
          <a:lstStyle/>
          <a:p>
            <a:r>
              <a:rPr lang="en-US" dirty="0" err="1"/>
              <a:t>SFHAs</a:t>
            </a:r>
            <a:r>
              <a:rPr lang="en-US" dirty="0"/>
              <a:t> contain all flood zones that start with the letter </a:t>
            </a:r>
            <a:r>
              <a:rPr lang="en-US" b="1" dirty="0"/>
              <a:t>A</a:t>
            </a:r>
            <a:r>
              <a:rPr lang="en-US" dirty="0"/>
              <a:t> or </a:t>
            </a:r>
            <a:r>
              <a:rPr lang="en-US" b="1" dirty="0"/>
              <a:t>V</a:t>
            </a:r>
            <a:r>
              <a:rPr lang="en-US" dirty="0"/>
              <a:t>. (High-risk)</a:t>
            </a:r>
          </a:p>
          <a:p>
            <a:r>
              <a:rPr lang="en-US" dirty="0"/>
              <a:t>Areas </a:t>
            </a:r>
            <a:r>
              <a:rPr lang="en-US" u="sng" dirty="0"/>
              <a:t>outside of the </a:t>
            </a:r>
            <a:r>
              <a:rPr lang="en-US" u="sng" dirty="0" err="1"/>
              <a:t>SFHA</a:t>
            </a:r>
            <a:r>
              <a:rPr lang="en-US" u="sng" dirty="0"/>
              <a:t> </a:t>
            </a:r>
            <a:r>
              <a:rPr lang="en-US" dirty="0"/>
              <a:t>are designated as Zone X. (Low- to moderate- risk)</a:t>
            </a:r>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87" r="6474" b="7715"/>
          <a:stretch/>
        </p:blipFill>
        <p:spPr bwMode="auto">
          <a:xfrm>
            <a:off x="5131129" y="1828800"/>
            <a:ext cx="6222671" cy="3516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AB841411-96A6-4311-A2EA-181D2DD475A7}" type="slidenum">
              <a:rPr lang="en-US" smtClean="0"/>
              <a:t>6</a:t>
            </a:fld>
            <a:endParaRPr lang="en-US"/>
          </a:p>
        </p:txBody>
      </p:sp>
    </p:spTree>
    <p:extLst>
      <p:ext uri="{BB962C8B-B14F-4D97-AF65-F5344CB8AC3E}">
        <p14:creationId xmlns:p14="http://schemas.microsoft.com/office/powerpoint/2010/main" val="3820280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a:xfrm>
            <a:off x="698090" y="456565"/>
            <a:ext cx="11086784" cy="1325563"/>
          </a:xfrm>
        </p:spPr>
        <p:txBody>
          <a:bodyPr/>
          <a:lstStyle/>
          <a:p>
            <a:r>
              <a:rPr lang="en-US" dirty="0">
                <a:latin typeface="Arial Black" panose="020B0A04020102020204" pitchFamily="34" charset="0"/>
              </a:rPr>
              <a:t>Base Flood Elevations (</a:t>
            </a:r>
            <a:r>
              <a:rPr lang="en-US" dirty="0" err="1">
                <a:latin typeface="Arial Black" panose="020B0A04020102020204" pitchFamily="34" charset="0"/>
              </a:rPr>
              <a:t>BFEs</a:t>
            </a:r>
            <a:r>
              <a:rPr lang="en-US" dirty="0">
                <a:latin typeface="Arial Black" panose="020B0A04020102020204" pitchFamily="34" charset="0"/>
              </a:rPr>
              <a:t>)</a:t>
            </a:r>
          </a:p>
        </p:txBody>
      </p:sp>
      <p:sp>
        <p:nvSpPr>
          <p:cNvPr id="424963" name="Rectangle 3"/>
          <p:cNvSpPr>
            <a:spLocks noGrp="1" noChangeArrowheads="1"/>
          </p:cNvSpPr>
          <p:nvPr>
            <p:ph idx="1"/>
          </p:nvPr>
        </p:nvSpPr>
        <p:spPr>
          <a:xfrm>
            <a:off x="501445" y="1782128"/>
            <a:ext cx="4806429" cy="4114800"/>
          </a:xfrm>
        </p:spPr>
        <p:txBody>
          <a:bodyPr/>
          <a:lstStyle/>
          <a:p>
            <a:pPr eaLnBrk="0" hangingPunct="0">
              <a:spcBef>
                <a:spcPct val="50000"/>
              </a:spcBef>
              <a:buFontTx/>
              <a:buNone/>
            </a:pPr>
            <a:r>
              <a:rPr lang="en-US" dirty="0">
                <a:cs typeface="Tahoma" pitchFamily="34" charset="0"/>
              </a:rPr>
              <a:t>   </a:t>
            </a:r>
            <a:r>
              <a:rPr lang="en-US" dirty="0">
                <a:latin typeface="Calibri" panose="020F0502020204030204" pitchFamily="34" charset="0"/>
                <a:cs typeface="Calibri" panose="020F0502020204030204" pitchFamily="34" charset="0"/>
              </a:rPr>
              <a:t>The height above sea level to which flood water would be expected to rise in a 1% annual chance flood event.</a:t>
            </a:r>
          </a:p>
          <a:p>
            <a:pPr algn="just" eaLnBrk="0" hangingPunct="0">
              <a:spcBef>
                <a:spcPct val="50000"/>
              </a:spcBef>
              <a:buNone/>
            </a:pPr>
            <a:endParaRPr lang="en-US" dirty="0">
              <a:solidFill>
                <a:srgbClr val="003399"/>
              </a:solidFill>
              <a:cs typeface="Tahoma" pitchFamily="34" charset="0"/>
            </a:endParaRPr>
          </a:p>
          <a:p>
            <a:endParaRPr lang="en-US" dirty="0">
              <a:solidFill>
                <a:srgbClr val="003399"/>
              </a:solidFill>
              <a:cs typeface="Tahoma" pitchFamily="34" charset="0"/>
            </a:endParaRPr>
          </a:p>
        </p:txBody>
      </p:sp>
      <p:sp>
        <p:nvSpPr>
          <p:cNvPr id="2" name="Slide Number Placeholder 1"/>
          <p:cNvSpPr>
            <a:spLocks noGrp="1"/>
          </p:cNvSpPr>
          <p:nvPr>
            <p:ph type="sldNum" sz="quarter" idx="12"/>
          </p:nvPr>
        </p:nvSpPr>
        <p:spPr/>
        <p:txBody>
          <a:bodyPr/>
          <a:lstStyle/>
          <a:p>
            <a:fld id="{AB841411-96A6-4311-A2EA-181D2DD475A7}" type="slidenum">
              <a:rPr lang="en-US" smtClean="0"/>
              <a:t>7</a:t>
            </a:fld>
            <a:endParaRPr lang="en-US"/>
          </a:p>
        </p:txBody>
      </p:sp>
      <p:pic>
        <p:nvPicPr>
          <p:cNvPr id="6" name="Picture 5"/>
          <p:cNvPicPr>
            <a:picLocks noChangeAspect="1"/>
          </p:cNvPicPr>
          <p:nvPr/>
        </p:nvPicPr>
        <p:blipFill rotWithShape="1">
          <a:blip r:embed="rId3"/>
          <a:srcRect b="2168"/>
          <a:stretch/>
        </p:blipFill>
        <p:spPr>
          <a:xfrm>
            <a:off x="5307874" y="1782128"/>
            <a:ext cx="5740977" cy="3701211"/>
          </a:xfrm>
          <a:prstGeom prst="rect">
            <a:avLst/>
          </a:prstGeom>
        </p:spPr>
      </p:pic>
      <p:sp>
        <p:nvSpPr>
          <p:cNvPr id="3" name="Oval 2"/>
          <p:cNvSpPr/>
          <p:nvPr/>
        </p:nvSpPr>
        <p:spPr>
          <a:xfrm>
            <a:off x="8395855" y="3839528"/>
            <a:ext cx="706581" cy="46230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712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594" y="419397"/>
            <a:ext cx="11159613" cy="1143000"/>
          </a:xfrm>
        </p:spPr>
        <p:txBody>
          <a:bodyPr>
            <a:noAutofit/>
          </a:bodyPr>
          <a:lstStyle/>
          <a:p>
            <a:r>
              <a:rPr lang="en-US" dirty="0">
                <a:latin typeface="Arial Black" panose="020B0A04020102020204" pitchFamily="34" charset="0"/>
                <a:cs typeface="Arial" panose="020B0604020202020204" pitchFamily="34" charset="0"/>
              </a:rPr>
              <a:t>Summary of High-Risk Flood Zones</a:t>
            </a:r>
          </a:p>
        </p:txBody>
      </p:sp>
      <p:sp>
        <p:nvSpPr>
          <p:cNvPr id="3" name="Content Placeholder 2"/>
          <p:cNvSpPr>
            <a:spLocks noGrp="1"/>
          </p:cNvSpPr>
          <p:nvPr>
            <p:ph idx="1"/>
          </p:nvPr>
        </p:nvSpPr>
        <p:spPr>
          <a:xfrm>
            <a:off x="242455" y="1638003"/>
            <a:ext cx="6470072" cy="4800600"/>
          </a:xfrm>
        </p:spPr>
        <p:txBody>
          <a:bodyPr>
            <a:normAutofit/>
          </a:bodyPr>
          <a:lstStyle/>
          <a:p>
            <a:pPr marL="457200" lvl="1" indent="0" fontAlgn="base">
              <a:lnSpc>
                <a:spcPct val="100000"/>
              </a:lnSpc>
              <a:spcBef>
                <a:spcPct val="20000"/>
              </a:spcBef>
              <a:spcAft>
                <a:spcPct val="0"/>
              </a:spcAft>
              <a:buNone/>
            </a:pPr>
            <a:r>
              <a:rPr lang="en-US" sz="2800" b="1" kern="0" dirty="0">
                <a:solidFill>
                  <a:srgbClr val="000000"/>
                </a:solidFill>
                <a:latin typeface="Calibri" panose="020F0502020204030204" pitchFamily="34" charset="0"/>
                <a:cs typeface="Calibri" panose="020F0502020204030204" pitchFamily="34" charset="0"/>
              </a:rPr>
              <a:t>Zone A</a:t>
            </a:r>
            <a:r>
              <a:rPr lang="en-US" sz="2800" kern="0" dirty="0">
                <a:solidFill>
                  <a:srgbClr val="000000"/>
                </a:solidFill>
                <a:latin typeface="Calibri" panose="020F0502020204030204" pitchFamily="34" charset="0"/>
                <a:cs typeface="Calibri" panose="020F0502020204030204" pitchFamily="34" charset="0"/>
              </a:rPr>
              <a:t>: No Base Flood Elevations included</a:t>
            </a:r>
          </a:p>
          <a:p>
            <a:pPr marL="457200" lvl="1" indent="0" fontAlgn="base">
              <a:lnSpc>
                <a:spcPct val="100000"/>
              </a:lnSpc>
              <a:spcBef>
                <a:spcPct val="20000"/>
              </a:spcBef>
              <a:spcAft>
                <a:spcPct val="0"/>
              </a:spcAft>
              <a:buNone/>
            </a:pPr>
            <a:r>
              <a:rPr lang="en-US" sz="2800" b="1" kern="0" dirty="0">
                <a:solidFill>
                  <a:srgbClr val="000000"/>
                </a:solidFill>
                <a:latin typeface="Calibri" panose="020F0502020204030204" pitchFamily="34" charset="0"/>
                <a:cs typeface="Calibri" panose="020F0502020204030204" pitchFamily="34" charset="0"/>
              </a:rPr>
              <a:t>Zone AE</a:t>
            </a:r>
            <a:r>
              <a:rPr lang="en-US" sz="2800" kern="0" dirty="0">
                <a:solidFill>
                  <a:srgbClr val="000000"/>
                </a:solidFill>
                <a:latin typeface="Calibri" panose="020F0502020204030204" pitchFamily="34" charset="0"/>
                <a:cs typeface="Calibri" panose="020F0502020204030204" pitchFamily="34" charset="0"/>
              </a:rPr>
              <a:t>: Include Base Flood Elevations</a:t>
            </a:r>
          </a:p>
          <a:p>
            <a:pPr marL="457200" lvl="1" indent="0" fontAlgn="base">
              <a:lnSpc>
                <a:spcPct val="100000"/>
              </a:lnSpc>
              <a:spcBef>
                <a:spcPct val="20000"/>
              </a:spcBef>
              <a:spcAft>
                <a:spcPct val="0"/>
              </a:spcAft>
              <a:buNone/>
            </a:pPr>
            <a:r>
              <a:rPr lang="en-US" sz="2800" b="1" kern="0" dirty="0">
                <a:solidFill>
                  <a:srgbClr val="000000"/>
                </a:solidFill>
                <a:latin typeface="Calibri" panose="020F0502020204030204" pitchFamily="34" charset="0"/>
                <a:cs typeface="Calibri" panose="020F0502020204030204" pitchFamily="34" charset="0"/>
              </a:rPr>
              <a:t>Zone AO</a:t>
            </a:r>
            <a:r>
              <a:rPr lang="en-US" sz="2800" kern="0" dirty="0">
                <a:solidFill>
                  <a:srgbClr val="000000"/>
                </a:solidFill>
                <a:latin typeface="Calibri" panose="020F0502020204030204" pitchFamily="34" charset="0"/>
                <a:cs typeface="Calibri" panose="020F0502020204030204" pitchFamily="34" charset="0"/>
              </a:rPr>
              <a:t>: Shallow flooding with a depth between 1 and 3 </a:t>
            </a:r>
            <a:r>
              <a:rPr lang="en-US" sz="2800" kern="0" dirty="0" err="1">
                <a:solidFill>
                  <a:srgbClr val="000000"/>
                </a:solidFill>
                <a:latin typeface="Calibri" panose="020F0502020204030204" pitchFamily="34" charset="0"/>
                <a:cs typeface="Calibri" panose="020F0502020204030204" pitchFamily="34" charset="0"/>
              </a:rPr>
              <a:t>ft</a:t>
            </a:r>
            <a:endParaRPr lang="en-US" sz="2800" kern="0" dirty="0">
              <a:solidFill>
                <a:srgbClr val="000000"/>
              </a:solidFill>
              <a:latin typeface="Calibri" panose="020F0502020204030204" pitchFamily="34" charset="0"/>
              <a:cs typeface="Calibri" panose="020F0502020204030204" pitchFamily="34" charset="0"/>
            </a:endParaRPr>
          </a:p>
          <a:p>
            <a:pPr marL="457200" lvl="1" indent="0" fontAlgn="base">
              <a:lnSpc>
                <a:spcPct val="100000"/>
              </a:lnSpc>
              <a:spcBef>
                <a:spcPct val="20000"/>
              </a:spcBef>
              <a:spcAft>
                <a:spcPct val="0"/>
              </a:spcAft>
              <a:buNone/>
            </a:pPr>
            <a:r>
              <a:rPr lang="en-US" sz="2800" b="1" kern="0" dirty="0">
                <a:solidFill>
                  <a:srgbClr val="000000"/>
                </a:solidFill>
                <a:latin typeface="Calibri" panose="020F0502020204030204" pitchFamily="34" charset="0"/>
                <a:cs typeface="Calibri" panose="020F0502020204030204" pitchFamily="34" charset="0"/>
              </a:rPr>
              <a:t>Zone </a:t>
            </a:r>
            <a:r>
              <a:rPr lang="en-US" sz="2800" b="1" kern="0" dirty="0" err="1">
                <a:solidFill>
                  <a:srgbClr val="000000"/>
                </a:solidFill>
                <a:latin typeface="Calibri" panose="020F0502020204030204" pitchFamily="34" charset="0"/>
                <a:cs typeface="Calibri" panose="020F0502020204030204" pitchFamily="34" charset="0"/>
              </a:rPr>
              <a:t>VE</a:t>
            </a:r>
            <a:r>
              <a:rPr lang="en-US" sz="2800" kern="0" dirty="0">
                <a:solidFill>
                  <a:srgbClr val="000000"/>
                </a:solidFill>
                <a:latin typeface="Calibri" panose="020F0502020204030204" pitchFamily="34" charset="0"/>
                <a:cs typeface="Calibri" panose="020F0502020204030204" pitchFamily="34" charset="0"/>
              </a:rPr>
              <a:t>: Coastal areas with waves 3 feet or higher expected during 1% annual chance flood; include Base Flood Elevations</a:t>
            </a:r>
          </a:p>
        </p:txBody>
      </p:sp>
      <p:pic>
        <p:nvPicPr>
          <p:cNvPr id="6" name="Picture 5"/>
          <p:cNvPicPr>
            <a:picLocks noChangeAspect="1"/>
          </p:cNvPicPr>
          <p:nvPr/>
        </p:nvPicPr>
        <p:blipFill>
          <a:blip r:embed="rId3"/>
          <a:stretch>
            <a:fillRect/>
          </a:stretch>
        </p:blipFill>
        <p:spPr>
          <a:xfrm>
            <a:off x="6712527" y="1347058"/>
            <a:ext cx="4381500" cy="3590925"/>
          </a:xfrm>
          <a:prstGeom prst="rect">
            <a:avLst/>
          </a:prstGeom>
        </p:spPr>
      </p:pic>
      <p:pic>
        <p:nvPicPr>
          <p:cNvPr id="7" name="Picture 6"/>
          <p:cNvPicPr>
            <a:picLocks noChangeAspect="1"/>
          </p:cNvPicPr>
          <p:nvPr/>
        </p:nvPicPr>
        <p:blipFill>
          <a:blip r:embed="rId4"/>
          <a:stretch>
            <a:fillRect/>
          </a:stretch>
        </p:blipFill>
        <p:spPr>
          <a:xfrm>
            <a:off x="8221966" y="4530436"/>
            <a:ext cx="3379733" cy="2119745"/>
          </a:xfrm>
          <a:prstGeom prst="rect">
            <a:avLst/>
          </a:prstGeom>
        </p:spPr>
      </p:pic>
    </p:spTree>
    <p:extLst>
      <p:ext uri="{BB962C8B-B14F-4D97-AF65-F5344CB8AC3E}">
        <p14:creationId xmlns:p14="http://schemas.microsoft.com/office/powerpoint/2010/main" val="3601495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282" name="Rectangle 1026"/>
          <p:cNvSpPr>
            <a:spLocks noGrp="1" noChangeArrowheads="1"/>
          </p:cNvSpPr>
          <p:nvPr>
            <p:ph type="title"/>
          </p:nvPr>
        </p:nvSpPr>
        <p:spPr>
          <a:xfrm>
            <a:off x="707923" y="330059"/>
            <a:ext cx="8512277" cy="1143000"/>
          </a:xfrm>
        </p:spPr>
        <p:txBody>
          <a:bodyPr>
            <a:normAutofit/>
          </a:bodyPr>
          <a:lstStyle/>
          <a:p>
            <a:r>
              <a:rPr lang="en-US" dirty="0">
                <a:latin typeface="Arial Black" panose="020B0A04020102020204" pitchFamily="34" charset="0"/>
              </a:rPr>
              <a:t>The Regulatory Floodway</a:t>
            </a:r>
          </a:p>
        </p:txBody>
      </p:sp>
      <p:sp>
        <p:nvSpPr>
          <p:cNvPr id="6" name="Slide Number Placeholder 5"/>
          <p:cNvSpPr>
            <a:spLocks noGrp="1"/>
          </p:cNvSpPr>
          <p:nvPr>
            <p:ph type="sldNum" sz="quarter" idx="4294967295"/>
          </p:nvPr>
        </p:nvSpPr>
        <p:spPr>
          <a:xfrm>
            <a:off x="8763000" y="6248400"/>
            <a:ext cx="1905000" cy="457200"/>
          </a:xfrm>
          <a:prstGeom prst="rect">
            <a:avLst/>
          </a:prstGeom>
        </p:spPr>
        <p:txBody>
          <a:bodyPr/>
          <a:lstStyle/>
          <a:p>
            <a:fld id="{819C1F87-4416-44BA-914F-BC70DD96AD1F}" type="slidenum">
              <a:rPr lang="en-US"/>
              <a:pPr/>
              <a:t>9</a:t>
            </a:fld>
            <a:endParaRPr lang="en-US"/>
          </a:p>
        </p:txBody>
      </p:sp>
      <p:pic>
        <p:nvPicPr>
          <p:cNvPr id="3074" name="Picture 2" descr="C:\Users\Jennifer.R.Gilbert\AppData\Local\Microsoft\Windows\INetCache\IE\0R8ASB4U\blockpag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6475" y="3424238"/>
            <a:ext cx="19050" cy="952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Jennifer.R.Gilbert\AppData\Local\Microsoft\Windows\INetCache\IE\L2CE8GR3\blockpag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6475" y="3424238"/>
            <a:ext cx="19050" cy="952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mage result for floodplai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0135" y="3649926"/>
            <a:ext cx="6235700" cy="287801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7344" r="10902"/>
          <a:stretch/>
        </p:blipFill>
        <p:spPr bwMode="auto">
          <a:xfrm>
            <a:off x="8236743" y="1687235"/>
            <a:ext cx="2984500" cy="4346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0995422" y="330059"/>
            <a:ext cx="2717074" cy="2585323"/>
          </a:xfrm>
          <a:prstGeom prst="rect">
            <a:avLst/>
          </a:prstGeom>
          <a:solidFill>
            <a:srgbClr val="FFFF00"/>
          </a:solidFill>
        </p:spPr>
        <p:txBody>
          <a:bodyPr wrap="square" rtlCol="0">
            <a:spAutoFit/>
          </a:bodyPr>
          <a:lstStyle/>
          <a:p>
            <a:r>
              <a:rPr lang="en-US" b="1" dirty="0">
                <a:solidFill>
                  <a:srgbClr val="FF0000"/>
                </a:solidFill>
              </a:rPr>
              <a:t>If your community does not have floodways, delete this slide. Floodways are shown as red hatched on the FIRMs.</a:t>
            </a:r>
          </a:p>
          <a:p>
            <a:endParaRPr lang="en-US" b="1" dirty="0">
              <a:solidFill>
                <a:srgbClr val="FF0000"/>
              </a:solidFill>
            </a:endParaRPr>
          </a:p>
          <a:p>
            <a:endParaRPr lang="en-US" b="1" dirty="0">
              <a:solidFill>
                <a:srgbClr val="FF0000"/>
              </a:solidFill>
            </a:endParaRPr>
          </a:p>
          <a:p>
            <a:endParaRPr lang="en-US" b="1" dirty="0">
              <a:solidFill>
                <a:srgbClr val="FF0000"/>
              </a:solidFill>
            </a:endParaRPr>
          </a:p>
          <a:p>
            <a:endParaRPr lang="en-US" b="1" dirty="0">
              <a:solidFill>
                <a:srgbClr val="FF0000"/>
              </a:solidFill>
            </a:endParaRPr>
          </a:p>
        </p:txBody>
      </p:sp>
      <p:sp>
        <p:nvSpPr>
          <p:cNvPr id="2" name="Content Placeholder 2">
            <a:extLst>
              <a:ext uri="{FF2B5EF4-FFF2-40B4-BE49-F238E27FC236}">
                <a16:creationId xmlns:a16="http://schemas.microsoft.com/office/drawing/2014/main" id="{0DBD41C6-E595-4D5C-329E-5D2D389BE54F}"/>
              </a:ext>
            </a:extLst>
          </p:cNvPr>
          <p:cNvSpPr>
            <a:spLocks noGrp="1"/>
          </p:cNvSpPr>
          <p:nvPr>
            <p:ph idx="1"/>
          </p:nvPr>
        </p:nvSpPr>
        <p:spPr>
          <a:xfrm>
            <a:off x="216310" y="1540376"/>
            <a:ext cx="7438616" cy="4800600"/>
          </a:xfrm>
        </p:spPr>
        <p:txBody>
          <a:bodyPr>
            <a:normAutofit/>
          </a:bodyPr>
          <a:lstStyle/>
          <a:p>
            <a:pPr marL="457200" lvl="1" indent="0" fontAlgn="base">
              <a:lnSpc>
                <a:spcPct val="100000"/>
              </a:lnSpc>
              <a:spcBef>
                <a:spcPct val="20000"/>
              </a:spcBef>
              <a:spcAft>
                <a:spcPct val="0"/>
              </a:spcAft>
              <a:buNone/>
            </a:pPr>
            <a:r>
              <a:rPr lang="en-US" sz="2800" kern="0" dirty="0">
                <a:solidFill>
                  <a:srgbClr val="000000"/>
                </a:solidFill>
                <a:latin typeface="Calibri" panose="020F0502020204030204" pitchFamily="34" charset="0"/>
                <a:cs typeface="Calibri" panose="020F0502020204030204" pitchFamily="34" charset="0"/>
              </a:rPr>
              <a:t>The channel of a river or other watercourse and the adjacent land areas that must be reserved in order to discharge the base flood without cumulatively increasing the water surface elevation. </a:t>
            </a:r>
          </a:p>
        </p:txBody>
      </p:sp>
    </p:spTree>
    <p:extLst>
      <p:ext uri="{BB962C8B-B14F-4D97-AF65-F5344CB8AC3E}">
        <p14:creationId xmlns:p14="http://schemas.microsoft.com/office/powerpoint/2010/main" val="40542196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1685</TotalTime>
  <Words>1277</Words>
  <Application>Microsoft Office PowerPoint</Application>
  <PresentationFormat>Widescreen</PresentationFormat>
  <Paragraphs>132</Paragraphs>
  <Slides>22</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Arial Black</vt:lpstr>
      <vt:lpstr>Calibri</vt:lpstr>
      <vt:lpstr>Calibri Light</vt:lpstr>
      <vt:lpstr>Montserrat ExtraBold</vt:lpstr>
      <vt:lpstr>Tahoma</vt:lpstr>
      <vt:lpstr>Office Theme</vt:lpstr>
      <vt:lpstr> FEMA Flood Maps Are Changing In [Community name]   </vt:lpstr>
      <vt:lpstr>Overview</vt:lpstr>
      <vt:lpstr>What are FEMA Flood Maps and How are They Changing?</vt:lpstr>
      <vt:lpstr>FEMA Flood Insurance Rate Maps (FIRMs)</vt:lpstr>
      <vt:lpstr>The 1% Annual Chance Flood</vt:lpstr>
      <vt:lpstr>Flood Zones on the Maps</vt:lpstr>
      <vt:lpstr>Base Flood Elevations (BFEs)</vt:lpstr>
      <vt:lpstr>Summary of High-Risk Flood Zones</vt:lpstr>
      <vt:lpstr>The Regulatory Floodway</vt:lpstr>
      <vt:lpstr>The Flood Insurance Study (FIS) Report</vt:lpstr>
      <vt:lpstr>Significant Areas of Change in [Name of Community]</vt:lpstr>
      <vt:lpstr>How Will the Maps Affect Letters of Map Amendment (LOMAs)</vt:lpstr>
      <vt:lpstr>How to Access the New Flood Maps and FIS Report</vt:lpstr>
      <vt:lpstr>What do the Map Changes Mean for Our Community?</vt:lpstr>
      <vt:lpstr>Community Floodplain Regulations</vt:lpstr>
      <vt:lpstr>Community Floodplain Regulations and Map Adoption</vt:lpstr>
      <vt:lpstr>Use of New Flood Maps</vt:lpstr>
      <vt:lpstr>How Will the New Maps Affect Flood Insurance for Residents and Businesses?</vt:lpstr>
      <vt:lpstr>Flood Insurance is Always a Good Idea!</vt:lpstr>
      <vt:lpstr>Questions?</vt:lpstr>
      <vt:lpstr>Helpful Resources: </vt:lpstr>
      <vt:lpstr>Contact Information</vt:lpstr>
    </vt:vector>
  </TitlesOfParts>
  <Company>State of New Hampshire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Ebinger, Samara</dc:creator>
  <cp:lastModifiedBy>Gilbert, Jennifer</cp:lastModifiedBy>
  <cp:revision>36</cp:revision>
  <dcterms:created xsi:type="dcterms:W3CDTF">2020-10-07T12:40:14Z</dcterms:created>
  <dcterms:modified xsi:type="dcterms:W3CDTF">2023-06-20T19:16:45Z</dcterms:modified>
</cp:coreProperties>
</file>