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93" r:id="rId5"/>
    <p:sldId id="275" r:id="rId6"/>
    <p:sldId id="283" r:id="rId7"/>
    <p:sldId id="287" r:id="rId8"/>
    <p:sldId id="258" r:id="rId9"/>
    <p:sldId id="260" r:id="rId10"/>
    <p:sldId id="261" r:id="rId11"/>
    <p:sldId id="294" r:id="rId12"/>
    <p:sldId id="295" r:id="rId13"/>
    <p:sldId id="296" r:id="rId14"/>
    <p:sldId id="265" r:id="rId15"/>
    <p:sldId id="270" r:id="rId16"/>
    <p:sldId id="271" r:id="rId17"/>
    <p:sldId id="297" r:id="rId18"/>
    <p:sldId id="298" r:id="rId19"/>
    <p:sldId id="299" r:id="rId20"/>
    <p:sldId id="300" r:id="rId21"/>
    <p:sldId id="301" r:id="rId22"/>
    <p:sldId id="264" r:id="rId23"/>
    <p:sldId id="273" r:id="rId24"/>
    <p:sldId id="272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A9987-9FC9-AE56-ABEF-70BC279F6CC7}" v="28" dt="2026-06-08T19:33:39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CC06B-71EF-4CF6-8390-9C04188141A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48537-BD6C-4D8C-A3CA-B8F1D2103E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/>
            <a:t>With the </a:t>
          </a:r>
          <a:r>
            <a:rPr lang="en-US" b="1"/>
            <a:t>Governor’s office taking lead, </a:t>
          </a:r>
          <a:r>
            <a:rPr lang="en-US" b="0"/>
            <a:t>public health and Medicaid </a:t>
          </a:r>
          <a:r>
            <a:rPr lang="en-US"/>
            <a:t>partnered to support the development of the rural health transformation plan and submission to CMS</a:t>
          </a:r>
        </a:p>
      </dgm:t>
    </dgm:pt>
    <dgm:pt modelId="{66D1FF2D-BC76-4F74-ADB4-974D6FFF646B}" type="parTrans" cxnId="{E52C72D1-407C-4138-AAC2-7B2BF62AC84C}">
      <dgm:prSet/>
      <dgm:spPr/>
      <dgm:t>
        <a:bodyPr/>
        <a:lstStyle/>
        <a:p>
          <a:endParaRPr lang="en-US"/>
        </a:p>
      </dgm:t>
    </dgm:pt>
    <dgm:pt modelId="{E02B2C77-946C-460C-A30A-1CACC2211BF5}" type="sibTrans" cxnId="{E52C72D1-407C-4138-AAC2-7B2BF62AC8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027A82-956A-4030-A71A-35CF04483B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Engaged </a:t>
          </a:r>
          <a:r>
            <a:rPr lang="en-US" b="1"/>
            <a:t>subject matter experts </a:t>
          </a:r>
          <a:r>
            <a:rPr lang="en-US"/>
            <a:t>from state and community-based organizations</a:t>
          </a:r>
          <a:endParaRPr lang="en-US" b="0"/>
        </a:p>
      </dgm:t>
    </dgm:pt>
    <dgm:pt modelId="{63838155-9B78-46CE-B058-EA25B419B546}" type="parTrans" cxnId="{37E26D59-7A96-475A-BCCC-D6F856CE9251}">
      <dgm:prSet/>
      <dgm:spPr/>
      <dgm:t>
        <a:bodyPr/>
        <a:lstStyle/>
        <a:p>
          <a:endParaRPr lang="en-US"/>
        </a:p>
      </dgm:t>
    </dgm:pt>
    <dgm:pt modelId="{E836769D-0008-4B22-A437-EE3B37A48D5A}" type="sibTrans" cxnId="{37E26D59-7A96-475A-BCCC-D6F856CE92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1CD2A92-B962-4EEA-84C4-2C9A84DE12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Formal </a:t>
          </a:r>
          <a:r>
            <a:rPr lang="en-US" b="1"/>
            <a:t>Request For Information (RFI) </a:t>
          </a:r>
        </a:p>
        <a:p>
          <a:pPr>
            <a:lnSpc>
              <a:spcPct val="100000"/>
            </a:lnSpc>
          </a:pPr>
          <a:r>
            <a:rPr lang="en-US"/>
            <a:t>Process with over 200 submissions</a:t>
          </a:r>
        </a:p>
      </dgm:t>
    </dgm:pt>
    <dgm:pt modelId="{062C9587-A02C-4B80-A0AF-84782991421F}" type="parTrans" cxnId="{07158EC1-99EE-4B76-AE6D-D8AB9EAB7683}">
      <dgm:prSet/>
      <dgm:spPr/>
      <dgm:t>
        <a:bodyPr/>
        <a:lstStyle/>
        <a:p>
          <a:endParaRPr lang="en-US"/>
        </a:p>
      </dgm:t>
    </dgm:pt>
    <dgm:pt modelId="{641D4B13-6902-41B7-B14B-03F8D1477545}" type="sibTrans" cxnId="{07158EC1-99EE-4B76-AE6D-D8AB9EAB768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E117695-C71B-47E5-BC8D-CCCE9463B2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Executive Councilors </a:t>
          </a:r>
          <a:r>
            <a:rPr lang="en-US" b="0"/>
            <a:t>held community sessions and gathered input and provided recommendations for the grant</a:t>
          </a:r>
          <a:endParaRPr lang="en-US"/>
        </a:p>
      </dgm:t>
    </dgm:pt>
    <dgm:pt modelId="{85E52536-1072-4B56-B020-15CB276445EC}" type="parTrans" cxnId="{ECF1B40C-0774-4307-964F-86295A1D187A}">
      <dgm:prSet/>
      <dgm:spPr/>
      <dgm:t>
        <a:bodyPr/>
        <a:lstStyle/>
        <a:p>
          <a:endParaRPr lang="en-US"/>
        </a:p>
      </dgm:t>
    </dgm:pt>
    <dgm:pt modelId="{8ED3229C-7C43-4338-AE26-F702EF82C73D}" type="sibTrans" cxnId="{ECF1B40C-0774-4307-964F-86295A1D18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FAA5DB-5204-4E61-87C9-093EA0B804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Meetings with </a:t>
          </a:r>
          <a:r>
            <a:rPr lang="en-US" b="1"/>
            <a:t>stakeholder groups </a:t>
          </a:r>
          <a:r>
            <a:rPr lang="en-US"/>
            <a:t>(e.g., Community Mental Health Centers, Federally Qualified Health Centers, Rural Hospitals, Emergency Medical Service providers, home health agencies,  dental organizations, and community-based organizations)</a:t>
          </a:r>
        </a:p>
      </dgm:t>
    </dgm:pt>
    <dgm:pt modelId="{7565C513-94B2-42CB-8AFC-8FF157FA221B}" type="parTrans" cxnId="{38D563D6-DBCE-48F4-B434-E0CECEA6086A}">
      <dgm:prSet/>
      <dgm:spPr/>
      <dgm:t>
        <a:bodyPr/>
        <a:lstStyle/>
        <a:p>
          <a:endParaRPr lang="en-US"/>
        </a:p>
      </dgm:t>
    </dgm:pt>
    <dgm:pt modelId="{07C6BD29-ED3B-45E9-98F5-EE2C4ACAB334}" type="sibTrans" cxnId="{38D563D6-DBCE-48F4-B434-E0CECEA6086A}">
      <dgm:prSet/>
      <dgm:spPr/>
      <dgm:t>
        <a:bodyPr/>
        <a:lstStyle/>
        <a:p>
          <a:endParaRPr lang="en-US"/>
        </a:p>
      </dgm:t>
    </dgm:pt>
    <dgm:pt modelId="{C2925172-8EDD-49B2-AE11-C61DDC7396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Governor </a:t>
          </a:r>
          <a:r>
            <a:rPr lang="en-US" b="0"/>
            <a:t>hosted a Rural Health Summit</a:t>
          </a:r>
          <a:r>
            <a:rPr lang="en-US" b="1"/>
            <a:t> </a:t>
          </a:r>
          <a:r>
            <a:rPr lang="en-US" b="0"/>
            <a:t>in Littleton New Hampshire with rural providers, community members, and stakeholders to gather input to develop the rural health transformation plan</a:t>
          </a:r>
          <a:endParaRPr lang="en-US"/>
        </a:p>
      </dgm:t>
    </dgm:pt>
    <dgm:pt modelId="{F9DE2633-2AFF-4EB2-A8DD-293E30B0DF56}" type="parTrans" cxnId="{0230A29C-D527-4F10-9480-F328CD0E503F}">
      <dgm:prSet/>
      <dgm:spPr/>
      <dgm:t>
        <a:bodyPr/>
        <a:lstStyle/>
        <a:p>
          <a:endParaRPr lang="en-US"/>
        </a:p>
      </dgm:t>
    </dgm:pt>
    <dgm:pt modelId="{310D52E8-D180-49DA-9BB0-941CFEE21707}" type="sibTrans" cxnId="{0230A29C-D527-4F10-9480-F328CD0E50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939A59-6965-4499-834D-AC109554473D}" type="pres">
      <dgm:prSet presAssocID="{750CC06B-71EF-4CF6-8390-9C04188141AD}" presName="root" presStyleCnt="0">
        <dgm:presLayoutVars>
          <dgm:dir/>
          <dgm:resizeHandles val="exact"/>
        </dgm:presLayoutVars>
      </dgm:prSet>
      <dgm:spPr/>
    </dgm:pt>
    <dgm:pt modelId="{9DF63FC0-CF0B-4075-BAC6-EA3F30B6A6A5}" type="pres">
      <dgm:prSet presAssocID="{750CC06B-71EF-4CF6-8390-9C04188141AD}" presName="container" presStyleCnt="0">
        <dgm:presLayoutVars>
          <dgm:dir/>
          <dgm:resizeHandles val="exact"/>
        </dgm:presLayoutVars>
      </dgm:prSet>
      <dgm:spPr/>
    </dgm:pt>
    <dgm:pt modelId="{356AEEEB-79EA-44F7-8780-3495CFEA6C0B}" type="pres">
      <dgm:prSet presAssocID="{A3B48537-BD6C-4D8C-A3CA-B8F1D2103EDE}" presName="compNode" presStyleCnt="0"/>
      <dgm:spPr/>
    </dgm:pt>
    <dgm:pt modelId="{08577BF1-0738-41FD-AFDE-F462E34F313D}" type="pres">
      <dgm:prSet presAssocID="{A3B48537-BD6C-4D8C-A3CA-B8F1D2103EDE}" presName="iconBgRect" presStyleLbl="bgShp" presStyleIdx="0" presStyleCnt="6"/>
      <dgm:spPr/>
    </dgm:pt>
    <dgm:pt modelId="{FCE857DD-5B4F-4AEA-9772-AB5D1A3CA516}" type="pres">
      <dgm:prSet presAssocID="{A3B48537-BD6C-4D8C-A3CA-B8F1D2103EDE}" presName="iconRect" presStyleLbl="node1" presStyleIdx="0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5B4C17C-39AE-4FC0-8F3E-5718B82A9D5C}" type="pres">
      <dgm:prSet presAssocID="{A3B48537-BD6C-4D8C-A3CA-B8F1D2103EDE}" presName="spaceRect" presStyleCnt="0"/>
      <dgm:spPr/>
    </dgm:pt>
    <dgm:pt modelId="{FE0F1A22-E95A-4158-95D1-92870CAA7D44}" type="pres">
      <dgm:prSet presAssocID="{A3B48537-BD6C-4D8C-A3CA-B8F1D2103EDE}" presName="textRect" presStyleLbl="revTx" presStyleIdx="0" presStyleCnt="6">
        <dgm:presLayoutVars>
          <dgm:chMax val="1"/>
          <dgm:chPref val="1"/>
        </dgm:presLayoutVars>
      </dgm:prSet>
      <dgm:spPr/>
    </dgm:pt>
    <dgm:pt modelId="{8A58CFB8-585F-433B-B8AE-CEE94FCD04AE}" type="pres">
      <dgm:prSet presAssocID="{E02B2C77-946C-460C-A30A-1CACC2211BF5}" presName="sibTrans" presStyleLbl="sibTrans2D1" presStyleIdx="0" presStyleCnt="0"/>
      <dgm:spPr/>
    </dgm:pt>
    <dgm:pt modelId="{75FA1B31-FC2E-4DD3-BE70-C899FE5BBEA3}" type="pres">
      <dgm:prSet presAssocID="{DF027A82-956A-4030-A71A-35CF04483B9B}" presName="compNode" presStyleCnt="0"/>
      <dgm:spPr/>
    </dgm:pt>
    <dgm:pt modelId="{C77933CB-86F4-46F0-916C-D89B58733E5F}" type="pres">
      <dgm:prSet presAssocID="{DF027A82-956A-4030-A71A-35CF04483B9B}" presName="iconBgRect" presStyleLbl="bgShp" presStyleIdx="1" presStyleCnt="6"/>
      <dgm:spPr/>
    </dgm:pt>
    <dgm:pt modelId="{CE34EDE0-38C7-4336-9716-F6D6E314A5D3}" type="pres">
      <dgm:prSet presAssocID="{DF027A82-956A-4030-A71A-35CF04483B9B}" presName="iconRect" presStyleLbl="node1" presStyleIdx="1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F6905D4-FD16-4978-82CE-CAF71AE496C9}" type="pres">
      <dgm:prSet presAssocID="{DF027A82-956A-4030-A71A-35CF04483B9B}" presName="spaceRect" presStyleCnt="0"/>
      <dgm:spPr/>
    </dgm:pt>
    <dgm:pt modelId="{FC7E8259-44CF-450E-9D9D-CB9941BDEE0D}" type="pres">
      <dgm:prSet presAssocID="{DF027A82-956A-4030-A71A-35CF04483B9B}" presName="textRect" presStyleLbl="revTx" presStyleIdx="1" presStyleCnt="6">
        <dgm:presLayoutVars>
          <dgm:chMax val="1"/>
          <dgm:chPref val="1"/>
        </dgm:presLayoutVars>
      </dgm:prSet>
      <dgm:spPr/>
    </dgm:pt>
    <dgm:pt modelId="{AC8FFAF2-E105-4949-9C9C-251535A3D765}" type="pres">
      <dgm:prSet presAssocID="{E836769D-0008-4B22-A437-EE3B37A48D5A}" presName="sibTrans" presStyleLbl="sibTrans2D1" presStyleIdx="0" presStyleCnt="0"/>
      <dgm:spPr/>
    </dgm:pt>
    <dgm:pt modelId="{F0FB6B2D-6412-4DDE-9DFF-FC96166A1339}" type="pres">
      <dgm:prSet presAssocID="{C2925172-8EDD-49B2-AE11-C61DDC739693}" presName="compNode" presStyleCnt="0"/>
      <dgm:spPr/>
    </dgm:pt>
    <dgm:pt modelId="{F73472C0-6CF4-4D11-8E16-8B332F019525}" type="pres">
      <dgm:prSet presAssocID="{C2925172-8EDD-49B2-AE11-C61DDC739693}" presName="iconBgRect" presStyleLbl="bgShp" presStyleIdx="2" presStyleCnt="6"/>
      <dgm:spPr/>
    </dgm:pt>
    <dgm:pt modelId="{C8E4E3EF-41D1-4401-867A-A3AA981DF247}" type="pres">
      <dgm:prSet presAssocID="{C2925172-8EDD-49B2-AE11-C61DDC739693}" presName="iconRect" presStyleLbl="node1" presStyleIdx="2" presStyleCnt="6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7377C4F-5DE8-465A-9540-20081D6AF9A9}" type="pres">
      <dgm:prSet presAssocID="{C2925172-8EDD-49B2-AE11-C61DDC739693}" presName="spaceRect" presStyleCnt="0"/>
      <dgm:spPr/>
    </dgm:pt>
    <dgm:pt modelId="{43AB6164-E6F6-449B-851D-5A6DAF482B01}" type="pres">
      <dgm:prSet presAssocID="{C2925172-8EDD-49B2-AE11-C61DDC739693}" presName="textRect" presStyleLbl="revTx" presStyleIdx="2" presStyleCnt="6">
        <dgm:presLayoutVars>
          <dgm:chMax val="1"/>
          <dgm:chPref val="1"/>
        </dgm:presLayoutVars>
      </dgm:prSet>
      <dgm:spPr/>
    </dgm:pt>
    <dgm:pt modelId="{A8496047-0B09-4209-B195-09D4A69FDA06}" type="pres">
      <dgm:prSet presAssocID="{310D52E8-D180-49DA-9BB0-941CFEE21707}" presName="sibTrans" presStyleLbl="sibTrans2D1" presStyleIdx="0" presStyleCnt="0"/>
      <dgm:spPr/>
    </dgm:pt>
    <dgm:pt modelId="{BD2BE5C6-1C8B-4011-B142-D17EBD3E8117}" type="pres">
      <dgm:prSet presAssocID="{21CD2A92-B962-4EEA-84C4-2C9A84DE12E4}" presName="compNode" presStyleCnt="0"/>
      <dgm:spPr/>
    </dgm:pt>
    <dgm:pt modelId="{E2E78D6B-FFF1-4661-92D4-7B32BF5A0C45}" type="pres">
      <dgm:prSet presAssocID="{21CD2A92-B962-4EEA-84C4-2C9A84DE12E4}" presName="iconBgRect" presStyleLbl="bgShp" presStyleIdx="3" presStyleCnt="6"/>
      <dgm:spPr/>
    </dgm:pt>
    <dgm:pt modelId="{B39C06DE-6065-4D41-A7B9-5B9A273E2470}" type="pres">
      <dgm:prSet presAssocID="{21CD2A92-B962-4EEA-84C4-2C9A84DE12E4}" presName="iconRect" presStyleLbl="node1" presStyleIdx="3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FB28D2C-3DE4-49B6-9E29-7958B9D1427C}" type="pres">
      <dgm:prSet presAssocID="{21CD2A92-B962-4EEA-84C4-2C9A84DE12E4}" presName="spaceRect" presStyleCnt="0"/>
      <dgm:spPr/>
    </dgm:pt>
    <dgm:pt modelId="{47672427-10A5-4610-92AB-80D0228CD20C}" type="pres">
      <dgm:prSet presAssocID="{21CD2A92-B962-4EEA-84C4-2C9A84DE12E4}" presName="textRect" presStyleLbl="revTx" presStyleIdx="3" presStyleCnt="6">
        <dgm:presLayoutVars>
          <dgm:chMax val="1"/>
          <dgm:chPref val="1"/>
        </dgm:presLayoutVars>
      </dgm:prSet>
      <dgm:spPr/>
    </dgm:pt>
    <dgm:pt modelId="{F918D63C-69FA-43D1-B991-5C96BF749182}" type="pres">
      <dgm:prSet presAssocID="{641D4B13-6902-41B7-B14B-03F8D1477545}" presName="sibTrans" presStyleLbl="sibTrans2D1" presStyleIdx="0" presStyleCnt="0"/>
      <dgm:spPr/>
    </dgm:pt>
    <dgm:pt modelId="{84B43BB3-24AE-4774-9B4D-5EDAEEF85960}" type="pres">
      <dgm:prSet presAssocID="{3E117695-C71B-47E5-BC8D-CCCE9463B2C5}" presName="compNode" presStyleCnt="0"/>
      <dgm:spPr/>
    </dgm:pt>
    <dgm:pt modelId="{7E0D019C-DAE7-4297-96BD-BC35A9BA0970}" type="pres">
      <dgm:prSet presAssocID="{3E117695-C71B-47E5-BC8D-CCCE9463B2C5}" presName="iconBgRect" presStyleLbl="bgShp" presStyleIdx="4" presStyleCnt="6"/>
      <dgm:spPr/>
    </dgm:pt>
    <dgm:pt modelId="{5C2FC8CC-4613-4496-96A6-806DA14DB876}" type="pres">
      <dgm:prSet presAssocID="{3E117695-C71B-47E5-BC8D-CCCE9463B2C5}" presName="iconRect" presStyleLbl="node1" presStyleIdx="4" presStyleCnt="6"/>
      <dgm:spPr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F517C414-0347-486D-B429-6831F397BB1D}" type="pres">
      <dgm:prSet presAssocID="{3E117695-C71B-47E5-BC8D-CCCE9463B2C5}" presName="spaceRect" presStyleCnt="0"/>
      <dgm:spPr/>
    </dgm:pt>
    <dgm:pt modelId="{D1CF9B5B-D3A1-4F4C-B81C-6E631AD4B61F}" type="pres">
      <dgm:prSet presAssocID="{3E117695-C71B-47E5-BC8D-CCCE9463B2C5}" presName="textRect" presStyleLbl="revTx" presStyleIdx="4" presStyleCnt="6">
        <dgm:presLayoutVars>
          <dgm:chMax val="1"/>
          <dgm:chPref val="1"/>
        </dgm:presLayoutVars>
      </dgm:prSet>
      <dgm:spPr/>
    </dgm:pt>
    <dgm:pt modelId="{A4ADC8CA-07DA-4B73-A0B3-AB68FD8C9536}" type="pres">
      <dgm:prSet presAssocID="{8ED3229C-7C43-4338-AE26-F702EF82C73D}" presName="sibTrans" presStyleLbl="sibTrans2D1" presStyleIdx="0" presStyleCnt="0"/>
      <dgm:spPr/>
    </dgm:pt>
    <dgm:pt modelId="{4799ECCC-0E1A-4A02-9193-D9B3B4FDA97A}" type="pres">
      <dgm:prSet presAssocID="{FDFAA5DB-5204-4E61-87C9-093EA0B80461}" presName="compNode" presStyleCnt="0"/>
      <dgm:spPr/>
    </dgm:pt>
    <dgm:pt modelId="{572A4F18-7E63-454B-A1FC-EEFC6FAC8402}" type="pres">
      <dgm:prSet presAssocID="{FDFAA5DB-5204-4E61-87C9-093EA0B80461}" presName="iconBgRect" presStyleLbl="bgShp" presStyleIdx="5" presStyleCnt="6"/>
      <dgm:spPr/>
    </dgm:pt>
    <dgm:pt modelId="{B703D91B-5AD7-4954-9428-77C9C696427E}" type="pres">
      <dgm:prSet presAssocID="{FDFAA5DB-5204-4E61-87C9-093EA0B80461}" presName="iconRect" presStyleLbl="node1" presStyleIdx="5" presStyleCnt="6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201917C-0CF8-4F34-B356-39601C7127FF}" type="pres">
      <dgm:prSet presAssocID="{FDFAA5DB-5204-4E61-87C9-093EA0B80461}" presName="spaceRect" presStyleCnt="0"/>
      <dgm:spPr/>
    </dgm:pt>
    <dgm:pt modelId="{E1147E19-B113-4674-A84F-8A4ACA98E83E}" type="pres">
      <dgm:prSet presAssocID="{FDFAA5DB-5204-4E61-87C9-093EA0B8046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C100803-6884-49AF-890E-A53FE608C0CE}" type="presOf" srcId="{E836769D-0008-4B22-A437-EE3B37A48D5A}" destId="{AC8FFAF2-E105-4949-9C9C-251535A3D765}" srcOrd="0" destOrd="0" presId="urn:microsoft.com/office/officeart/2018/2/layout/IconCircleList"/>
    <dgm:cxn modelId="{ECF1B40C-0774-4307-964F-86295A1D187A}" srcId="{750CC06B-71EF-4CF6-8390-9C04188141AD}" destId="{3E117695-C71B-47E5-BC8D-CCCE9463B2C5}" srcOrd="4" destOrd="0" parTransId="{85E52536-1072-4B56-B020-15CB276445EC}" sibTransId="{8ED3229C-7C43-4338-AE26-F702EF82C73D}"/>
    <dgm:cxn modelId="{1894101A-ED5D-40EA-A38F-B51DA7204F9F}" type="presOf" srcId="{DF027A82-956A-4030-A71A-35CF04483B9B}" destId="{FC7E8259-44CF-450E-9D9D-CB9941BDEE0D}" srcOrd="0" destOrd="0" presId="urn:microsoft.com/office/officeart/2018/2/layout/IconCircleList"/>
    <dgm:cxn modelId="{E1EF9D22-2C92-451D-A4C3-12AE519E0CD5}" type="presOf" srcId="{310D52E8-D180-49DA-9BB0-941CFEE21707}" destId="{A8496047-0B09-4209-B195-09D4A69FDA06}" srcOrd="0" destOrd="0" presId="urn:microsoft.com/office/officeart/2018/2/layout/IconCircleList"/>
    <dgm:cxn modelId="{39952924-7D75-4A19-8E1E-C92CC4014BB4}" type="presOf" srcId="{E02B2C77-946C-460C-A30A-1CACC2211BF5}" destId="{8A58CFB8-585F-433B-B8AE-CEE94FCD04AE}" srcOrd="0" destOrd="0" presId="urn:microsoft.com/office/officeart/2018/2/layout/IconCircleList"/>
    <dgm:cxn modelId="{FD543830-0E82-42EC-B9F3-A9B4B352E8D8}" type="presOf" srcId="{641D4B13-6902-41B7-B14B-03F8D1477545}" destId="{F918D63C-69FA-43D1-B991-5C96BF749182}" srcOrd="0" destOrd="0" presId="urn:microsoft.com/office/officeart/2018/2/layout/IconCircleList"/>
    <dgm:cxn modelId="{BCF37C50-545E-4635-8C98-27941F341FB1}" type="presOf" srcId="{C2925172-8EDD-49B2-AE11-C61DDC739693}" destId="{43AB6164-E6F6-449B-851D-5A6DAF482B01}" srcOrd="0" destOrd="0" presId="urn:microsoft.com/office/officeart/2018/2/layout/IconCircleList"/>
    <dgm:cxn modelId="{0B19C256-0B22-43B5-B671-43AA36DA2EAA}" type="presOf" srcId="{FDFAA5DB-5204-4E61-87C9-093EA0B80461}" destId="{E1147E19-B113-4674-A84F-8A4ACA98E83E}" srcOrd="0" destOrd="0" presId="urn:microsoft.com/office/officeart/2018/2/layout/IconCircleList"/>
    <dgm:cxn modelId="{37E26D59-7A96-475A-BCCC-D6F856CE9251}" srcId="{750CC06B-71EF-4CF6-8390-9C04188141AD}" destId="{DF027A82-956A-4030-A71A-35CF04483B9B}" srcOrd="1" destOrd="0" parTransId="{63838155-9B78-46CE-B058-EA25B419B546}" sibTransId="{E836769D-0008-4B22-A437-EE3B37A48D5A}"/>
    <dgm:cxn modelId="{74B9438A-015F-4105-9C7B-2D9CC904E1D0}" type="presOf" srcId="{750CC06B-71EF-4CF6-8390-9C04188141AD}" destId="{F8939A59-6965-4499-834D-AC109554473D}" srcOrd="0" destOrd="0" presId="urn:microsoft.com/office/officeart/2018/2/layout/IconCircleList"/>
    <dgm:cxn modelId="{DC09EE9B-7B8C-4EB4-87F7-428650D66119}" type="presOf" srcId="{A3B48537-BD6C-4D8C-A3CA-B8F1D2103EDE}" destId="{FE0F1A22-E95A-4158-95D1-92870CAA7D44}" srcOrd="0" destOrd="0" presId="urn:microsoft.com/office/officeart/2018/2/layout/IconCircleList"/>
    <dgm:cxn modelId="{0230A29C-D527-4F10-9480-F328CD0E503F}" srcId="{750CC06B-71EF-4CF6-8390-9C04188141AD}" destId="{C2925172-8EDD-49B2-AE11-C61DDC739693}" srcOrd="2" destOrd="0" parTransId="{F9DE2633-2AFF-4EB2-A8DD-293E30B0DF56}" sibTransId="{310D52E8-D180-49DA-9BB0-941CFEE21707}"/>
    <dgm:cxn modelId="{07158EC1-99EE-4B76-AE6D-D8AB9EAB7683}" srcId="{750CC06B-71EF-4CF6-8390-9C04188141AD}" destId="{21CD2A92-B962-4EEA-84C4-2C9A84DE12E4}" srcOrd="3" destOrd="0" parTransId="{062C9587-A02C-4B80-A0AF-84782991421F}" sibTransId="{641D4B13-6902-41B7-B14B-03F8D1477545}"/>
    <dgm:cxn modelId="{F30237C4-6268-4D80-8C0A-E4C87A4CE511}" type="presOf" srcId="{8ED3229C-7C43-4338-AE26-F702EF82C73D}" destId="{A4ADC8CA-07DA-4B73-A0B3-AB68FD8C9536}" srcOrd="0" destOrd="0" presId="urn:microsoft.com/office/officeart/2018/2/layout/IconCircleList"/>
    <dgm:cxn modelId="{3A62B8CC-6A67-4E23-9E60-6C09276B82FD}" type="presOf" srcId="{21CD2A92-B962-4EEA-84C4-2C9A84DE12E4}" destId="{47672427-10A5-4610-92AB-80D0228CD20C}" srcOrd="0" destOrd="0" presId="urn:microsoft.com/office/officeart/2018/2/layout/IconCircleList"/>
    <dgm:cxn modelId="{E52C72D1-407C-4138-AAC2-7B2BF62AC84C}" srcId="{750CC06B-71EF-4CF6-8390-9C04188141AD}" destId="{A3B48537-BD6C-4D8C-A3CA-B8F1D2103EDE}" srcOrd="0" destOrd="0" parTransId="{66D1FF2D-BC76-4F74-ADB4-974D6FFF646B}" sibTransId="{E02B2C77-946C-460C-A30A-1CACC2211BF5}"/>
    <dgm:cxn modelId="{FF36E9D2-823C-46D2-8087-911889A33837}" type="presOf" srcId="{3E117695-C71B-47E5-BC8D-CCCE9463B2C5}" destId="{D1CF9B5B-D3A1-4F4C-B81C-6E631AD4B61F}" srcOrd="0" destOrd="0" presId="urn:microsoft.com/office/officeart/2018/2/layout/IconCircleList"/>
    <dgm:cxn modelId="{38D563D6-DBCE-48F4-B434-E0CECEA6086A}" srcId="{750CC06B-71EF-4CF6-8390-9C04188141AD}" destId="{FDFAA5DB-5204-4E61-87C9-093EA0B80461}" srcOrd="5" destOrd="0" parTransId="{7565C513-94B2-42CB-8AFC-8FF157FA221B}" sibTransId="{07C6BD29-ED3B-45E9-98F5-EE2C4ACAB334}"/>
    <dgm:cxn modelId="{C821375E-6727-4406-9A45-B854AC98805D}" type="presParOf" srcId="{F8939A59-6965-4499-834D-AC109554473D}" destId="{9DF63FC0-CF0B-4075-BAC6-EA3F30B6A6A5}" srcOrd="0" destOrd="0" presId="urn:microsoft.com/office/officeart/2018/2/layout/IconCircleList"/>
    <dgm:cxn modelId="{C78ACEC1-94E2-4E3F-8E2E-FF3CF6AD73B8}" type="presParOf" srcId="{9DF63FC0-CF0B-4075-BAC6-EA3F30B6A6A5}" destId="{356AEEEB-79EA-44F7-8780-3495CFEA6C0B}" srcOrd="0" destOrd="0" presId="urn:microsoft.com/office/officeart/2018/2/layout/IconCircleList"/>
    <dgm:cxn modelId="{5531E4CD-8BA0-48AD-BADF-A44E4B7CCFA7}" type="presParOf" srcId="{356AEEEB-79EA-44F7-8780-3495CFEA6C0B}" destId="{08577BF1-0738-41FD-AFDE-F462E34F313D}" srcOrd="0" destOrd="0" presId="urn:microsoft.com/office/officeart/2018/2/layout/IconCircleList"/>
    <dgm:cxn modelId="{1A8F7FEC-9BEC-4EAE-A465-4ACAC7C8D53E}" type="presParOf" srcId="{356AEEEB-79EA-44F7-8780-3495CFEA6C0B}" destId="{FCE857DD-5B4F-4AEA-9772-AB5D1A3CA516}" srcOrd="1" destOrd="0" presId="urn:microsoft.com/office/officeart/2018/2/layout/IconCircleList"/>
    <dgm:cxn modelId="{318B54A4-CE43-4F44-B2F6-FA39E346070A}" type="presParOf" srcId="{356AEEEB-79EA-44F7-8780-3495CFEA6C0B}" destId="{65B4C17C-39AE-4FC0-8F3E-5718B82A9D5C}" srcOrd="2" destOrd="0" presId="urn:microsoft.com/office/officeart/2018/2/layout/IconCircleList"/>
    <dgm:cxn modelId="{6D2F16D3-9688-4E2C-AA19-7B8413C62C94}" type="presParOf" srcId="{356AEEEB-79EA-44F7-8780-3495CFEA6C0B}" destId="{FE0F1A22-E95A-4158-95D1-92870CAA7D44}" srcOrd="3" destOrd="0" presId="urn:microsoft.com/office/officeart/2018/2/layout/IconCircleList"/>
    <dgm:cxn modelId="{1965184D-A4F8-46A8-9E10-E93C695050FC}" type="presParOf" srcId="{9DF63FC0-CF0B-4075-BAC6-EA3F30B6A6A5}" destId="{8A58CFB8-585F-433B-B8AE-CEE94FCD04AE}" srcOrd="1" destOrd="0" presId="urn:microsoft.com/office/officeart/2018/2/layout/IconCircleList"/>
    <dgm:cxn modelId="{DE6F6B8A-600E-4F33-AD0D-7C91CE6ECE77}" type="presParOf" srcId="{9DF63FC0-CF0B-4075-BAC6-EA3F30B6A6A5}" destId="{75FA1B31-FC2E-4DD3-BE70-C899FE5BBEA3}" srcOrd="2" destOrd="0" presId="urn:microsoft.com/office/officeart/2018/2/layout/IconCircleList"/>
    <dgm:cxn modelId="{7AFBDB93-BD2E-46A1-9721-50E3E83B3077}" type="presParOf" srcId="{75FA1B31-FC2E-4DD3-BE70-C899FE5BBEA3}" destId="{C77933CB-86F4-46F0-916C-D89B58733E5F}" srcOrd="0" destOrd="0" presId="urn:microsoft.com/office/officeart/2018/2/layout/IconCircleList"/>
    <dgm:cxn modelId="{E8316FFE-EC6C-4285-A3D2-6A2C90625132}" type="presParOf" srcId="{75FA1B31-FC2E-4DD3-BE70-C899FE5BBEA3}" destId="{CE34EDE0-38C7-4336-9716-F6D6E314A5D3}" srcOrd="1" destOrd="0" presId="urn:microsoft.com/office/officeart/2018/2/layout/IconCircleList"/>
    <dgm:cxn modelId="{A0FE3B3F-BEFF-4906-82F7-4A6CD5A963F8}" type="presParOf" srcId="{75FA1B31-FC2E-4DD3-BE70-C899FE5BBEA3}" destId="{DF6905D4-FD16-4978-82CE-CAF71AE496C9}" srcOrd="2" destOrd="0" presId="urn:microsoft.com/office/officeart/2018/2/layout/IconCircleList"/>
    <dgm:cxn modelId="{B07B3F8E-07FC-44DE-9218-8038785E1D4D}" type="presParOf" srcId="{75FA1B31-FC2E-4DD3-BE70-C899FE5BBEA3}" destId="{FC7E8259-44CF-450E-9D9D-CB9941BDEE0D}" srcOrd="3" destOrd="0" presId="urn:microsoft.com/office/officeart/2018/2/layout/IconCircleList"/>
    <dgm:cxn modelId="{74B463DD-A651-4415-BF3F-40ABA415610C}" type="presParOf" srcId="{9DF63FC0-CF0B-4075-BAC6-EA3F30B6A6A5}" destId="{AC8FFAF2-E105-4949-9C9C-251535A3D765}" srcOrd="3" destOrd="0" presId="urn:microsoft.com/office/officeart/2018/2/layout/IconCircleList"/>
    <dgm:cxn modelId="{8CF5F5AA-B21C-4465-814B-1FE2E2DA28F0}" type="presParOf" srcId="{9DF63FC0-CF0B-4075-BAC6-EA3F30B6A6A5}" destId="{F0FB6B2D-6412-4DDE-9DFF-FC96166A1339}" srcOrd="4" destOrd="0" presId="urn:microsoft.com/office/officeart/2018/2/layout/IconCircleList"/>
    <dgm:cxn modelId="{E1C50E83-375D-436F-9B6A-ADB76CC9A5F9}" type="presParOf" srcId="{F0FB6B2D-6412-4DDE-9DFF-FC96166A1339}" destId="{F73472C0-6CF4-4D11-8E16-8B332F019525}" srcOrd="0" destOrd="0" presId="urn:microsoft.com/office/officeart/2018/2/layout/IconCircleList"/>
    <dgm:cxn modelId="{B3531D65-54D9-42F3-B070-1456711A6087}" type="presParOf" srcId="{F0FB6B2D-6412-4DDE-9DFF-FC96166A1339}" destId="{C8E4E3EF-41D1-4401-867A-A3AA981DF247}" srcOrd="1" destOrd="0" presId="urn:microsoft.com/office/officeart/2018/2/layout/IconCircleList"/>
    <dgm:cxn modelId="{0AC6169D-8DA9-4C2E-BC67-8FD5D2578119}" type="presParOf" srcId="{F0FB6B2D-6412-4DDE-9DFF-FC96166A1339}" destId="{37377C4F-5DE8-465A-9540-20081D6AF9A9}" srcOrd="2" destOrd="0" presId="urn:microsoft.com/office/officeart/2018/2/layout/IconCircleList"/>
    <dgm:cxn modelId="{20230F2F-191F-46E3-8A27-B4680F4A90A7}" type="presParOf" srcId="{F0FB6B2D-6412-4DDE-9DFF-FC96166A1339}" destId="{43AB6164-E6F6-449B-851D-5A6DAF482B01}" srcOrd="3" destOrd="0" presId="urn:microsoft.com/office/officeart/2018/2/layout/IconCircleList"/>
    <dgm:cxn modelId="{9E8BAB2B-1A30-4DCB-937D-AED812C8CDF1}" type="presParOf" srcId="{9DF63FC0-CF0B-4075-BAC6-EA3F30B6A6A5}" destId="{A8496047-0B09-4209-B195-09D4A69FDA06}" srcOrd="5" destOrd="0" presId="urn:microsoft.com/office/officeart/2018/2/layout/IconCircleList"/>
    <dgm:cxn modelId="{FBDE19D3-51BA-4A11-A3CC-AEBED61DD882}" type="presParOf" srcId="{9DF63FC0-CF0B-4075-BAC6-EA3F30B6A6A5}" destId="{BD2BE5C6-1C8B-4011-B142-D17EBD3E8117}" srcOrd="6" destOrd="0" presId="urn:microsoft.com/office/officeart/2018/2/layout/IconCircleList"/>
    <dgm:cxn modelId="{CF65FC22-FC20-4BCA-990B-C50A79739139}" type="presParOf" srcId="{BD2BE5C6-1C8B-4011-B142-D17EBD3E8117}" destId="{E2E78D6B-FFF1-4661-92D4-7B32BF5A0C45}" srcOrd="0" destOrd="0" presId="urn:microsoft.com/office/officeart/2018/2/layout/IconCircleList"/>
    <dgm:cxn modelId="{FE02D634-31EF-42DB-B363-21B08C7ADA94}" type="presParOf" srcId="{BD2BE5C6-1C8B-4011-B142-D17EBD3E8117}" destId="{B39C06DE-6065-4D41-A7B9-5B9A273E2470}" srcOrd="1" destOrd="0" presId="urn:microsoft.com/office/officeart/2018/2/layout/IconCircleList"/>
    <dgm:cxn modelId="{6B7048AC-D132-4CC3-BF88-C57FA27D5289}" type="presParOf" srcId="{BD2BE5C6-1C8B-4011-B142-D17EBD3E8117}" destId="{EFB28D2C-3DE4-49B6-9E29-7958B9D1427C}" srcOrd="2" destOrd="0" presId="urn:microsoft.com/office/officeart/2018/2/layout/IconCircleList"/>
    <dgm:cxn modelId="{3E1B9C39-4770-4A4D-B6C1-4D19E93792BE}" type="presParOf" srcId="{BD2BE5C6-1C8B-4011-B142-D17EBD3E8117}" destId="{47672427-10A5-4610-92AB-80D0228CD20C}" srcOrd="3" destOrd="0" presId="urn:microsoft.com/office/officeart/2018/2/layout/IconCircleList"/>
    <dgm:cxn modelId="{9C8450FC-FCBE-4D5A-B387-1B3730E10330}" type="presParOf" srcId="{9DF63FC0-CF0B-4075-BAC6-EA3F30B6A6A5}" destId="{F918D63C-69FA-43D1-B991-5C96BF749182}" srcOrd="7" destOrd="0" presId="urn:microsoft.com/office/officeart/2018/2/layout/IconCircleList"/>
    <dgm:cxn modelId="{004A81B0-0924-429F-BAF9-DFC4B7368672}" type="presParOf" srcId="{9DF63FC0-CF0B-4075-BAC6-EA3F30B6A6A5}" destId="{84B43BB3-24AE-4774-9B4D-5EDAEEF85960}" srcOrd="8" destOrd="0" presId="urn:microsoft.com/office/officeart/2018/2/layout/IconCircleList"/>
    <dgm:cxn modelId="{F4CADD97-9A55-4A37-8772-7E261AF760E2}" type="presParOf" srcId="{84B43BB3-24AE-4774-9B4D-5EDAEEF85960}" destId="{7E0D019C-DAE7-4297-96BD-BC35A9BA0970}" srcOrd="0" destOrd="0" presId="urn:microsoft.com/office/officeart/2018/2/layout/IconCircleList"/>
    <dgm:cxn modelId="{D15E6ED9-3EDC-410A-8C0D-53EE9C293067}" type="presParOf" srcId="{84B43BB3-24AE-4774-9B4D-5EDAEEF85960}" destId="{5C2FC8CC-4613-4496-96A6-806DA14DB876}" srcOrd="1" destOrd="0" presId="urn:microsoft.com/office/officeart/2018/2/layout/IconCircleList"/>
    <dgm:cxn modelId="{E5F6933C-CB8C-4695-A931-BFC2AE3E6219}" type="presParOf" srcId="{84B43BB3-24AE-4774-9B4D-5EDAEEF85960}" destId="{F517C414-0347-486D-B429-6831F397BB1D}" srcOrd="2" destOrd="0" presId="urn:microsoft.com/office/officeart/2018/2/layout/IconCircleList"/>
    <dgm:cxn modelId="{7C5B7F8C-448B-4605-B84C-4A8BF6F5B3BE}" type="presParOf" srcId="{84B43BB3-24AE-4774-9B4D-5EDAEEF85960}" destId="{D1CF9B5B-D3A1-4F4C-B81C-6E631AD4B61F}" srcOrd="3" destOrd="0" presId="urn:microsoft.com/office/officeart/2018/2/layout/IconCircleList"/>
    <dgm:cxn modelId="{6B9C1B44-9CE5-4909-B20B-77BF28A8D286}" type="presParOf" srcId="{9DF63FC0-CF0B-4075-BAC6-EA3F30B6A6A5}" destId="{A4ADC8CA-07DA-4B73-A0B3-AB68FD8C9536}" srcOrd="9" destOrd="0" presId="urn:microsoft.com/office/officeart/2018/2/layout/IconCircleList"/>
    <dgm:cxn modelId="{1241E45B-491B-4624-94AF-5E66DABAEF95}" type="presParOf" srcId="{9DF63FC0-CF0B-4075-BAC6-EA3F30B6A6A5}" destId="{4799ECCC-0E1A-4A02-9193-D9B3B4FDA97A}" srcOrd="10" destOrd="0" presId="urn:microsoft.com/office/officeart/2018/2/layout/IconCircleList"/>
    <dgm:cxn modelId="{B39F19C7-1757-4820-87DA-0691F5BC7D95}" type="presParOf" srcId="{4799ECCC-0E1A-4A02-9193-D9B3B4FDA97A}" destId="{572A4F18-7E63-454B-A1FC-EEFC6FAC8402}" srcOrd="0" destOrd="0" presId="urn:microsoft.com/office/officeart/2018/2/layout/IconCircleList"/>
    <dgm:cxn modelId="{FD038C70-AEAB-4822-B19C-9186FEC29F71}" type="presParOf" srcId="{4799ECCC-0E1A-4A02-9193-D9B3B4FDA97A}" destId="{B703D91B-5AD7-4954-9428-77C9C696427E}" srcOrd="1" destOrd="0" presId="urn:microsoft.com/office/officeart/2018/2/layout/IconCircleList"/>
    <dgm:cxn modelId="{CCA56449-E59F-4570-8C2B-2EA240657F48}" type="presParOf" srcId="{4799ECCC-0E1A-4A02-9193-D9B3B4FDA97A}" destId="{3201917C-0CF8-4F34-B356-39601C7127FF}" srcOrd="2" destOrd="0" presId="urn:microsoft.com/office/officeart/2018/2/layout/IconCircleList"/>
    <dgm:cxn modelId="{C1D1D40C-815B-4BCE-BEF1-301DCA7C23D7}" type="presParOf" srcId="{4799ECCC-0E1A-4A02-9193-D9B3B4FDA97A}" destId="{E1147E19-B113-4674-A84F-8A4ACA98E83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77BF1-0738-41FD-AFDE-F462E34F313D}">
      <dsp:nvSpPr>
        <dsp:cNvPr id="0" name=""/>
        <dsp:cNvSpPr/>
      </dsp:nvSpPr>
      <dsp:spPr>
        <a:xfrm>
          <a:off x="89911" y="312062"/>
          <a:ext cx="829979" cy="8299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857DD-5B4F-4AEA-9772-AB5D1A3CA516}">
      <dsp:nvSpPr>
        <dsp:cNvPr id="0" name=""/>
        <dsp:cNvSpPr/>
      </dsp:nvSpPr>
      <dsp:spPr>
        <a:xfrm>
          <a:off x="264207" y="486358"/>
          <a:ext cx="481388" cy="481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F1A22-E95A-4158-95D1-92870CAA7D44}">
      <dsp:nvSpPr>
        <dsp:cNvPr id="0" name=""/>
        <dsp:cNvSpPr/>
      </dsp:nvSpPr>
      <dsp:spPr>
        <a:xfrm>
          <a:off x="1097744" y="312062"/>
          <a:ext cx="1956380" cy="82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With the </a:t>
          </a:r>
          <a:r>
            <a:rPr lang="en-US" sz="1100" b="1" kern="1200"/>
            <a:t>Governor’s office taking lead, </a:t>
          </a:r>
          <a:r>
            <a:rPr lang="en-US" sz="1100" b="0" kern="1200"/>
            <a:t>public health and Medicaid </a:t>
          </a:r>
          <a:r>
            <a:rPr lang="en-US" sz="1100" kern="1200"/>
            <a:t>partnered to support the development of the rural health transformation plan and submission to CMS</a:t>
          </a:r>
        </a:p>
      </dsp:txBody>
      <dsp:txXfrm>
        <a:off x="1097744" y="312062"/>
        <a:ext cx="1956380" cy="829979"/>
      </dsp:txXfrm>
    </dsp:sp>
    <dsp:sp modelId="{C77933CB-86F4-46F0-916C-D89B58733E5F}">
      <dsp:nvSpPr>
        <dsp:cNvPr id="0" name=""/>
        <dsp:cNvSpPr/>
      </dsp:nvSpPr>
      <dsp:spPr>
        <a:xfrm>
          <a:off x="3395008" y="312062"/>
          <a:ext cx="829979" cy="8299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4EDE0-38C7-4336-9716-F6D6E314A5D3}">
      <dsp:nvSpPr>
        <dsp:cNvPr id="0" name=""/>
        <dsp:cNvSpPr/>
      </dsp:nvSpPr>
      <dsp:spPr>
        <a:xfrm>
          <a:off x="3569304" y="486358"/>
          <a:ext cx="481388" cy="481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E8259-44CF-450E-9D9D-CB9941BDEE0D}">
      <dsp:nvSpPr>
        <dsp:cNvPr id="0" name=""/>
        <dsp:cNvSpPr/>
      </dsp:nvSpPr>
      <dsp:spPr>
        <a:xfrm>
          <a:off x="4402840" y="312062"/>
          <a:ext cx="1956380" cy="82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Engaged </a:t>
          </a:r>
          <a:r>
            <a:rPr lang="en-US" sz="1100" b="1" kern="1200"/>
            <a:t>subject matter experts </a:t>
          </a:r>
          <a:r>
            <a:rPr lang="en-US" sz="1100" kern="1200"/>
            <a:t>from state and community-based organizations</a:t>
          </a:r>
          <a:endParaRPr lang="en-US" sz="1100" b="0" kern="1200"/>
        </a:p>
      </dsp:txBody>
      <dsp:txXfrm>
        <a:off x="4402840" y="312062"/>
        <a:ext cx="1956380" cy="829979"/>
      </dsp:txXfrm>
    </dsp:sp>
    <dsp:sp modelId="{F73472C0-6CF4-4D11-8E16-8B332F019525}">
      <dsp:nvSpPr>
        <dsp:cNvPr id="0" name=""/>
        <dsp:cNvSpPr/>
      </dsp:nvSpPr>
      <dsp:spPr>
        <a:xfrm>
          <a:off x="89911" y="1944149"/>
          <a:ext cx="829979" cy="8299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4E3EF-41D1-4401-867A-A3AA981DF247}">
      <dsp:nvSpPr>
        <dsp:cNvPr id="0" name=""/>
        <dsp:cNvSpPr/>
      </dsp:nvSpPr>
      <dsp:spPr>
        <a:xfrm>
          <a:off x="264207" y="2118445"/>
          <a:ext cx="481388" cy="481388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B6164-E6F6-449B-851D-5A6DAF482B01}">
      <dsp:nvSpPr>
        <dsp:cNvPr id="0" name=""/>
        <dsp:cNvSpPr/>
      </dsp:nvSpPr>
      <dsp:spPr>
        <a:xfrm>
          <a:off x="1097744" y="1944149"/>
          <a:ext cx="1956380" cy="82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Governor </a:t>
          </a:r>
          <a:r>
            <a:rPr lang="en-US" sz="1100" b="0" kern="1200"/>
            <a:t>hosted a Rural Health Summit</a:t>
          </a:r>
          <a:r>
            <a:rPr lang="en-US" sz="1100" b="1" kern="1200"/>
            <a:t> </a:t>
          </a:r>
          <a:r>
            <a:rPr lang="en-US" sz="1100" b="0" kern="1200"/>
            <a:t>in Littleton New Hampshire with rural providers, community members, and stakeholders to gather input to develop the rural health transformation plan</a:t>
          </a:r>
          <a:endParaRPr lang="en-US" sz="1100" kern="1200"/>
        </a:p>
      </dsp:txBody>
      <dsp:txXfrm>
        <a:off x="1097744" y="1944149"/>
        <a:ext cx="1956380" cy="829979"/>
      </dsp:txXfrm>
    </dsp:sp>
    <dsp:sp modelId="{E2E78D6B-FFF1-4661-92D4-7B32BF5A0C45}">
      <dsp:nvSpPr>
        <dsp:cNvPr id="0" name=""/>
        <dsp:cNvSpPr/>
      </dsp:nvSpPr>
      <dsp:spPr>
        <a:xfrm>
          <a:off x="3395008" y="1944149"/>
          <a:ext cx="829979" cy="8299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C06DE-6065-4D41-A7B9-5B9A273E2470}">
      <dsp:nvSpPr>
        <dsp:cNvPr id="0" name=""/>
        <dsp:cNvSpPr/>
      </dsp:nvSpPr>
      <dsp:spPr>
        <a:xfrm>
          <a:off x="3569304" y="2118445"/>
          <a:ext cx="481388" cy="481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72427-10A5-4610-92AB-80D0228CD20C}">
      <dsp:nvSpPr>
        <dsp:cNvPr id="0" name=""/>
        <dsp:cNvSpPr/>
      </dsp:nvSpPr>
      <dsp:spPr>
        <a:xfrm>
          <a:off x="4402840" y="1944149"/>
          <a:ext cx="1956380" cy="82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Formal </a:t>
          </a:r>
          <a:r>
            <a:rPr lang="en-US" sz="1100" b="1" kern="1200"/>
            <a:t>Request For Information (RFI)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Process with over 200 submissions</a:t>
          </a:r>
        </a:p>
      </dsp:txBody>
      <dsp:txXfrm>
        <a:off x="4402840" y="1944149"/>
        <a:ext cx="1956380" cy="829979"/>
      </dsp:txXfrm>
    </dsp:sp>
    <dsp:sp modelId="{7E0D019C-DAE7-4297-96BD-BC35A9BA0970}">
      <dsp:nvSpPr>
        <dsp:cNvPr id="0" name=""/>
        <dsp:cNvSpPr/>
      </dsp:nvSpPr>
      <dsp:spPr>
        <a:xfrm>
          <a:off x="89911" y="3576236"/>
          <a:ext cx="829979" cy="8299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FC8CC-4613-4496-96A6-806DA14DB876}">
      <dsp:nvSpPr>
        <dsp:cNvPr id="0" name=""/>
        <dsp:cNvSpPr/>
      </dsp:nvSpPr>
      <dsp:spPr>
        <a:xfrm>
          <a:off x="264207" y="3750532"/>
          <a:ext cx="481388" cy="481388"/>
        </a:xfrm>
        <a:prstGeom prst="rect">
          <a:avLst/>
        </a:prstGeom>
        <a:blipFill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F9B5B-D3A1-4F4C-B81C-6E631AD4B61F}">
      <dsp:nvSpPr>
        <dsp:cNvPr id="0" name=""/>
        <dsp:cNvSpPr/>
      </dsp:nvSpPr>
      <dsp:spPr>
        <a:xfrm>
          <a:off x="1097744" y="3576236"/>
          <a:ext cx="1956380" cy="82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Executive Councilors </a:t>
          </a:r>
          <a:r>
            <a:rPr lang="en-US" sz="1100" b="0" kern="1200"/>
            <a:t>held community sessions and gathered input and provided recommendations for the grant</a:t>
          </a:r>
          <a:endParaRPr lang="en-US" sz="1100" kern="1200"/>
        </a:p>
      </dsp:txBody>
      <dsp:txXfrm>
        <a:off x="1097744" y="3576236"/>
        <a:ext cx="1956380" cy="829979"/>
      </dsp:txXfrm>
    </dsp:sp>
    <dsp:sp modelId="{572A4F18-7E63-454B-A1FC-EEFC6FAC8402}">
      <dsp:nvSpPr>
        <dsp:cNvPr id="0" name=""/>
        <dsp:cNvSpPr/>
      </dsp:nvSpPr>
      <dsp:spPr>
        <a:xfrm>
          <a:off x="3395008" y="3576236"/>
          <a:ext cx="829979" cy="8299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3D91B-5AD7-4954-9428-77C9C696427E}">
      <dsp:nvSpPr>
        <dsp:cNvPr id="0" name=""/>
        <dsp:cNvSpPr/>
      </dsp:nvSpPr>
      <dsp:spPr>
        <a:xfrm>
          <a:off x="3569304" y="3750532"/>
          <a:ext cx="481388" cy="4813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47E19-B113-4674-A84F-8A4ACA98E83E}">
      <dsp:nvSpPr>
        <dsp:cNvPr id="0" name=""/>
        <dsp:cNvSpPr/>
      </dsp:nvSpPr>
      <dsp:spPr>
        <a:xfrm>
          <a:off x="4402840" y="3576236"/>
          <a:ext cx="1956380" cy="829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Meetings with </a:t>
          </a:r>
          <a:r>
            <a:rPr lang="en-US" sz="1100" b="1" kern="1200"/>
            <a:t>stakeholder groups </a:t>
          </a:r>
          <a:r>
            <a:rPr lang="en-US" sz="1100" kern="1200"/>
            <a:t>(e.g., Community Mental Health Centers, Federally Qualified Health Centers, Rural Hospitals, Emergency Medical Service providers, home health agencies,  dental organizations, and community-based organizations)</a:t>
          </a:r>
        </a:p>
      </dsp:txBody>
      <dsp:txXfrm>
        <a:off x="4402840" y="3576236"/>
        <a:ext cx="1956380" cy="8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BD7E51-6112-4565-8D04-472D56697314}" type="datetimeFigureOut"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2219F6-0B6B-4C75-9B1A-CA79DA4131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4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3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the resources.</a:t>
            </a:r>
            <a:br>
              <a:rPr lang="en-US"/>
            </a:br>
            <a:endParaRPr lang="en-US"/>
          </a:p>
          <a:p>
            <a:r>
              <a:rPr lang="en-US"/>
              <a:t>We have the partnerships.</a:t>
            </a:r>
            <a:br>
              <a:rPr lang="en-US"/>
            </a:br>
            <a:endParaRPr lang="en-US"/>
          </a:p>
          <a:p>
            <a:r>
              <a:rPr lang="en-US"/>
              <a:t>And we have the opportunity.</a:t>
            </a:r>
          </a:p>
          <a:p>
            <a:endParaRPr lang="en-US"/>
          </a:p>
          <a:p>
            <a:r>
              <a:rPr lang="en-US"/>
              <a:t>The question is whether we will use this moment to truly transform how care is delivered in New Hampshire.</a:t>
            </a:r>
          </a:p>
          <a:p>
            <a:endParaRPr lang="en-US"/>
          </a:p>
          <a:p>
            <a:r>
              <a:rPr lang="en-US"/>
              <a:t>Thank you.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66579-FDFD-4524-A232-498817B848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66579-FDFD-4524-A232-498817B848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1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We’re all seeing the same challenges:</a:t>
            </a:r>
          </a:p>
          <a:p>
            <a:endParaRPr lang="en-US"/>
          </a:p>
          <a:p>
            <a:r>
              <a:rPr lang="en-US"/>
              <a:t>Workforce shortages—especially in rural areas, primary care, and behavioral health.</a:t>
            </a:r>
            <a:br>
              <a:rPr lang="en-US"/>
            </a:br>
            <a:r>
              <a:rPr lang="en-US"/>
              <a:t>Rising rates of chronic disease.</a:t>
            </a:r>
            <a:br>
              <a:rPr lang="en-US"/>
            </a:br>
            <a:r>
              <a:rPr lang="en-US"/>
              <a:t>Financial strain on providers.</a:t>
            </a:r>
            <a:br>
              <a:rPr lang="en-US"/>
            </a:br>
            <a:r>
              <a:rPr lang="en-US"/>
              <a:t>And persistent access challenges across communities.</a:t>
            </a:r>
          </a:p>
          <a:p>
            <a:endParaRPr lang="en-US"/>
          </a:p>
          <a:p>
            <a:r>
              <a:rPr lang="en-US"/>
              <a:t>These are not isolated issues—they’re connected.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2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where the Rural Health Transformation Program comes in.</a:t>
            </a:r>
          </a:p>
          <a:p>
            <a:endParaRPr lang="en-US"/>
          </a:p>
          <a:p>
            <a:r>
              <a:rPr lang="en-US"/>
              <a:t>This is a significant federal investment—over $200 million per year—over five years.</a:t>
            </a:r>
          </a:p>
          <a:p>
            <a:endParaRPr lang="en-US"/>
          </a:p>
          <a:p>
            <a:r>
              <a:rPr lang="en-US"/>
              <a:t>And more importantly, it’s an opportunity to align public health, Medicaid, providers, and community partners around a shared strategy for transformation.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6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It’s important to be clear about what this is—and what it isn’t.</a:t>
            </a:r>
          </a:p>
          <a:p>
            <a:endParaRPr lang="en-US"/>
          </a:p>
          <a:p>
            <a:r>
              <a:rPr lang="en-US"/>
              <a:t>This is not a traditional grant program.</a:t>
            </a:r>
            <a:br>
              <a:rPr lang="en-US"/>
            </a:br>
            <a:endParaRPr lang="en-US"/>
          </a:p>
          <a:p>
            <a:r>
              <a:rPr lang="en-US"/>
              <a:t>It’s not a collection of disconnected projects.</a:t>
            </a:r>
          </a:p>
          <a:p>
            <a:endParaRPr lang="en-US"/>
          </a:p>
          <a:p>
            <a:r>
              <a:rPr lang="en-US"/>
              <a:t>This is a coordinated, statewide effort focused on long-term system change—improving outcomes, strengthening providers, and building sustainability.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462DF-15BC-5C16-4000-9FA31A54A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EEDC7-7F6C-3FE7-723A-9AE6D6713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C4C16A-B5D8-9E42-5C2D-F860168525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C3E86-2F38-9A20-4F2E-1E74FE113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3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6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219F6-0B6B-4C75-9B1A-CA79DA4131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93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13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3154" y="6356351"/>
            <a:ext cx="2057400" cy="365125"/>
          </a:xfrm>
        </p:spPr>
        <p:txBody>
          <a:bodyPr/>
          <a:lstStyle/>
          <a:p>
            <a:fld id="{B09B1FE5-B50C-4F35-81A7-1E582A352A7E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FFCEB-2E9E-D610-E2CB-6778F3993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54" y="5738411"/>
            <a:ext cx="3817951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36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536" y="1825625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96FF-777C-46B3-9871-71A5677B13CC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15EC4728-146B-2EB1-61FC-DF97C1F0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562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537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4334-8269-454F-BE9F-1D978E197865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F0A5EF8D-6605-EF86-932A-6931C3FC0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36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536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1396-4618-4DA2-9EE4-681C0ED99FF0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734F7304-2951-C6F3-40AE-5174D3FB8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774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774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A57C-D067-49C6-A7A7-6C096DFFE370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8732C3DA-9CA8-FACB-DAB6-50B00D368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36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536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036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D2FA-FB0B-42F2-AE84-9C01F70B1CE0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81905C25-5C35-E153-CDCB-181B17E0E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9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10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10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10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1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1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0C93-42CD-4B9D-9F8B-2CF4BF4789CB}" type="datetime1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07FEF63D-5E8D-9619-AFC0-739C0050B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36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ECDB-78C9-447F-88DB-2E44ADBCEB39}" type="datetime1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CC720263-0D80-D2B0-3936-2352BED391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7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B272-20C5-41FB-ADC4-30C15CE98691}" type="datetime1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6B8B419F-E7BD-FBD9-E8A9-8A2EAF7B20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6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27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277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727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2266-9033-450E-85CC-39E68F102EF0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44792DDD-DA69-CC81-87C2-7BB7720D6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728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82278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728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0A5F-E603-40B0-8D0D-2A050375DF1F}" type="datetime1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, Word&#10;&#10;AI-generated content may be incorrect.">
            <a:extLst>
              <a:ext uri="{FF2B5EF4-FFF2-40B4-BE49-F238E27FC236}">
                <a16:creationId xmlns:a16="http://schemas.microsoft.com/office/drawing/2014/main" id="{4AD682D5-5B8A-ECBA-91B2-3AC2E3ABE7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7" y="5951788"/>
            <a:ext cx="3025402" cy="76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38DCF-0727-4E70-9F72-FC3CA5214A83}" type="datetime1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7E088-64DA-45AA-997F-76DF4DE846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E15FAC-3039-0A5B-398D-86ED64B15F26}"/>
              </a:ext>
            </a:extLst>
          </p:cNvPr>
          <p:cNvSpPr/>
          <p:nvPr userDrawn="1"/>
        </p:nvSpPr>
        <p:spPr>
          <a:xfrm>
            <a:off x="287413" y="136524"/>
            <a:ext cx="392114" cy="658495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71717B-281D-F59A-CA9B-793F62E6BE0C}"/>
              </a:ext>
            </a:extLst>
          </p:cNvPr>
          <p:cNvSpPr/>
          <p:nvPr userDrawn="1"/>
        </p:nvSpPr>
        <p:spPr>
          <a:xfrm>
            <a:off x="110836" y="136524"/>
            <a:ext cx="127289" cy="65849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9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go-north.nh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ericho-Mountain-State-Park_November-2025_4286">
            <a:extLst>
              <a:ext uri="{FF2B5EF4-FFF2-40B4-BE49-F238E27FC236}">
                <a16:creationId xmlns:a16="http://schemas.microsoft.com/office/drawing/2014/main" id="{5FF33BF1-87D8-F875-2053-C964CB08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9" y="202"/>
            <a:ext cx="8394651" cy="55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34195-1E28-2860-573E-B45B7174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E3636-0BA1-028E-26D1-B52EDA18D2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424" y="448399"/>
            <a:ext cx="7772400" cy="30651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GO-NORTH</a:t>
            </a:r>
            <a:b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 Workforce Innovation Board</a:t>
            </a:r>
            <a:endParaRPr lang="en-US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451ECD-72C0-C7CE-2D86-11607DD11050}"/>
              </a:ext>
            </a:extLst>
          </p:cNvPr>
          <p:cNvSpPr txBox="1">
            <a:spLocks/>
          </p:cNvSpPr>
          <p:nvPr/>
        </p:nvSpPr>
        <p:spPr>
          <a:xfrm>
            <a:off x="1060424" y="3633983"/>
            <a:ext cx="7772400" cy="17762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Donnalee Lozeau, Director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David Chorney, Director of Financial Sustainability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2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6025E-3CB5-D6D0-03B4-D08B865D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2421-3123-1F84-41C6-BFFCDC5B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Initiative 1: Population Health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7F9CA-ABBA-BC45-E766-7F9A08762A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Example Performance Measures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# of preventive and primary care visits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Blood pressure control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Diabetes control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Prevention Quality Indicators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Acute ACSC ED visit rate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Potentially avoidable ED visits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30-day ED revisits potentially avoidable inpatient admissions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Inpatient hospitalization rate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30 days inpatient readmissions</a:t>
            </a:r>
          </a:p>
          <a:p>
            <a:pPr marL="457200" indent="-457200">
              <a:buFont typeface="Arial"/>
              <a:buChar char="•"/>
            </a:pPr>
            <a:r>
              <a:rPr lang="en-US" sz="1700" dirty="0"/>
              <a:t>Eligible hospital discharges with medication reconciliation completed before discharge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00373-25D3-2A50-14D7-DCCD3DE19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Use of Funds Summary</a:t>
            </a:r>
          </a:p>
          <a:p>
            <a:pPr marL="0" indent="0">
              <a:buNone/>
            </a:pPr>
            <a:r>
              <a:rPr lang="en-US" sz="1700" dirty="0"/>
              <a:t>A. Prevention and chronic disease</a:t>
            </a:r>
          </a:p>
          <a:p>
            <a:pPr marL="0" indent="0">
              <a:buNone/>
            </a:pPr>
            <a:r>
              <a:rPr lang="en-US" sz="1700" dirty="0"/>
              <a:t>B. Provider payments</a:t>
            </a:r>
          </a:p>
          <a:p>
            <a:pPr marL="0" indent="0">
              <a:buNone/>
            </a:pPr>
            <a:r>
              <a:rPr lang="en-US" sz="1700" dirty="0"/>
              <a:t>C. Consumer tech solutions</a:t>
            </a:r>
          </a:p>
          <a:p>
            <a:pPr marL="0" indent="0">
              <a:buNone/>
            </a:pPr>
            <a:r>
              <a:rPr lang="en-US" sz="1700" dirty="0"/>
              <a:t>G. Appropriate care availability</a:t>
            </a:r>
          </a:p>
          <a:p>
            <a:pPr marL="0" indent="0">
              <a:buNone/>
            </a:pPr>
            <a:r>
              <a:rPr lang="en-US" sz="1700" dirty="0"/>
              <a:t>K. Fostering collaboration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Total Investment: $265M-$300M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326572-E81B-27F7-8DC2-801B5496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91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D3C1-64B4-9B24-BD69-FC33A41E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Initiative 2 - Access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C610A-5986-872F-AD88-B6EE488D62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/>
              <a:t>Key Projects</a:t>
            </a:r>
          </a:p>
          <a:p>
            <a:r>
              <a:rPr lang="en-US" sz="2000" dirty="0"/>
              <a:t>Community Mental Health</a:t>
            </a:r>
          </a:p>
          <a:p>
            <a:r>
              <a:rPr lang="en-US" sz="2000" dirty="0"/>
              <a:t>Primary Care</a:t>
            </a:r>
          </a:p>
          <a:p>
            <a:r>
              <a:rPr lang="en-US" sz="2000" dirty="0"/>
              <a:t>Perinatal Care</a:t>
            </a:r>
          </a:p>
          <a:p>
            <a:r>
              <a:rPr lang="en-US" sz="2000" dirty="0"/>
              <a:t>Advanced Imaging</a:t>
            </a:r>
          </a:p>
          <a:p>
            <a:r>
              <a:rPr lang="en-US" sz="2000" dirty="0"/>
              <a:t>Specialty Care</a:t>
            </a:r>
          </a:p>
          <a:p>
            <a:r>
              <a:rPr lang="en-US" sz="2000" dirty="0"/>
              <a:t>EMS</a:t>
            </a:r>
          </a:p>
          <a:p>
            <a:r>
              <a:rPr lang="en-US" sz="2000" dirty="0"/>
              <a:t>Rural Care Management for Children with Complex Behavioral Health Needs</a:t>
            </a:r>
          </a:p>
          <a:p>
            <a:r>
              <a:rPr lang="en-US" sz="2000" dirty="0"/>
              <a:t>Non-Emergency Medical Transportation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48AAE-97A2-D937-4C4A-35B32BFE74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b="1" dirty="0"/>
              <a:t>Hubs/Contracts/Partners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Behavioral Health Association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Foundation for Healthy Communities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Development Finance Authority</a:t>
            </a:r>
          </a:p>
          <a:p>
            <a:r>
              <a:rPr lang="en-US" sz="2000" dirty="0"/>
              <a:t>RFP Mobile Imaging</a:t>
            </a:r>
          </a:p>
          <a:p>
            <a:r>
              <a:rPr lang="en-US" sz="2000" dirty="0"/>
              <a:t>RFP Care Management</a:t>
            </a:r>
          </a:p>
          <a:p>
            <a:r>
              <a:rPr lang="en-US" sz="2000" dirty="0"/>
              <a:t>RFP Transportation</a:t>
            </a:r>
          </a:p>
          <a:p>
            <a:r>
              <a:rPr lang="en-US" sz="2000" dirty="0"/>
              <a:t>FQHCs/CAHs/RHCs</a:t>
            </a:r>
          </a:p>
          <a:p>
            <a:r>
              <a:rPr lang="en-US" sz="2000" dirty="0"/>
              <a:t>Dept of Health &amp; Human Services</a:t>
            </a:r>
          </a:p>
          <a:p>
            <a:r>
              <a:rPr lang="en-US" sz="2000" dirty="0"/>
              <a:t>Dept of Transportation</a:t>
            </a:r>
          </a:p>
          <a:p>
            <a:r>
              <a:rPr lang="en-US" sz="2000" dirty="0"/>
              <a:t>Dept of Safety</a:t>
            </a:r>
          </a:p>
          <a:p>
            <a:r>
              <a:rPr lang="en-US" sz="2000" dirty="0"/>
              <a:t>Dept of Insurance</a:t>
            </a:r>
          </a:p>
          <a:p>
            <a:r>
              <a:rPr lang="en-US" sz="2000" dirty="0"/>
              <a:t>County operated Nursing Homes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851E3-4544-E312-8FEA-F15773BA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0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31E3-2623-98A9-5F7B-CE131ACB1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1B9E-E90C-9036-E9A0-B39ECF77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Initiative 2 - Access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6DB9-0E60-4CD7-270C-0B16A75822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Use of Funds Summary</a:t>
            </a:r>
          </a:p>
          <a:p>
            <a:pPr marL="0" indent="0">
              <a:buNone/>
            </a:pPr>
            <a:r>
              <a:rPr lang="en-US" sz="1400" dirty="0"/>
              <a:t>A. Prevention and chronic disease</a:t>
            </a:r>
          </a:p>
          <a:p>
            <a:pPr marL="0" indent="0">
              <a:buNone/>
            </a:pPr>
            <a:r>
              <a:rPr lang="en-US" sz="1400" dirty="0"/>
              <a:t>B. Provider payments</a:t>
            </a:r>
          </a:p>
          <a:p>
            <a:pPr marL="0" indent="0">
              <a:buNone/>
            </a:pPr>
            <a:r>
              <a:rPr lang="en-US" sz="1400" dirty="0"/>
              <a:t>D. Training and technical assistance on technology solutions</a:t>
            </a:r>
          </a:p>
          <a:p>
            <a:pPr marL="0" indent="0">
              <a:buNone/>
            </a:pPr>
            <a:r>
              <a:rPr lang="en-US" sz="1400" dirty="0"/>
              <a:t>E. Workforce</a:t>
            </a:r>
          </a:p>
          <a:p>
            <a:pPr marL="0" indent="0">
              <a:buNone/>
            </a:pPr>
            <a:r>
              <a:rPr lang="en-US" sz="1400" dirty="0"/>
              <a:t>F. IT advances</a:t>
            </a:r>
          </a:p>
          <a:p>
            <a:pPr marL="0" indent="0">
              <a:buNone/>
            </a:pPr>
            <a:r>
              <a:rPr lang="en-US" sz="1400" dirty="0"/>
              <a:t>G. Appropriate care availability</a:t>
            </a:r>
          </a:p>
          <a:p>
            <a:pPr marL="0" indent="0">
              <a:buNone/>
            </a:pPr>
            <a:r>
              <a:rPr lang="en-US" sz="1400" dirty="0"/>
              <a:t>H. Behavioral health</a:t>
            </a:r>
          </a:p>
          <a:p>
            <a:pPr marL="0" indent="0">
              <a:buNone/>
            </a:pPr>
            <a:r>
              <a:rPr lang="en-US" sz="1400" dirty="0"/>
              <a:t>J. Capital expenditures and infrastructure</a:t>
            </a:r>
          </a:p>
          <a:p>
            <a:pPr marL="0" indent="0">
              <a:buNone/>
            </a:pPr>
            <a:r>
              <a:rPr lang="en-US" sz="1400" dirty="0"/>
              <a:t>K. Fostering collaboration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Total Investment: $220M-$275M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32788-C6F2-EBC7-3437-C657F48C4F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Example Performance Measures</a:t>
            </a:r>
          </a:p>
          <a:p>
            <a:r>
              <a:rPr lang="en-US" sz="1400" dirty="0"/>
              <a:t>Medicaid/dual enrollees who receive a comprehensive medication review</a:t>
            </a:r>
          </a:p>
          <a:p>
            <a:r>
              <a:rPr lang="en-US" sz="1400" dirty="0"/>
              <a:t>#CCBHCs</a:t>
            </a:r>
          </a:p>
          <a:p>
            <a:r>
              <a:rPr lang="en-US" sz="1400" dirty="0"/>
              <a:t>CCBHC visits</a:t>
            </a:r>
          </a:p>
          <a:p>
            <a:r>
              <a:rPr lang="en-US" sz="1400" dirty="0"/>
              <a:t>Preventive dental visits</a:t>
            </a:r>
          </a:p>
          <a:p>
            <a:r>
              <a:rPr lang="en-US" sz="1400" dirty="0"/>
              <a:t># of MIH visits</a:t>
            </a:r>
          </a:p>
          <a:p>
            <a:r>
              <a:rPr lang="en-US" sz="1400" dirty="0"/>
              <a:t># of peer-to-peer consults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264F5-1276-5666-A683-E4A1CFF3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8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092AF-1EC4-C615-68B9-E98CA7EC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5434-7AAB-81A2-1EC5-1FD70358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Initiative 3 - Workforce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AD521-1033-0B67-DD44-B4945DBF71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/>
              <a:t>Key Projects</a:t>
            </a:r>
          </a:p>
          <a:p>
            <a:r>
              <a:rPr lang="en-US" sz="1700" dirty="0"/>
              <a:t>Dental residency</a:t>
            </a:r>
          </a:p>
          <a:p>
            <a:r>
              <a:rPr lang="en-US" sz="1700" dirty="0"/>
              <a:t>Family medicine residency</a:t>
            </a:r>
          </a:p>
          <a:p>
            <a:r>
              <a:rPr lang="en-US" sz="1700" dirty="0"/>
              <a:t>Expanded healthcare careers program</a:t>
            </a:r>
          </a:p>
          <a:p>
            <a:r>
              <a:rPr lang="en-US" sz="1700" dirty="0"/>
              <a:t>Workforce hub</a:t>
            </a:r>
          </a:p>
          <a:p>
            <a:r>
              <a:rPr lang="en-US" sz="1700" dirty="0"/>
              <a:t>Common campus for mobile simulation learning</a:t>
            </a:r>
          </a:p>
          <a:p>
            <a:r>
              <a:rPr lang="en-US" sz="1700" dirty="0"/>
              <a:t>Governor’s Health Scholars Program</a:t>
            </a:r>
          </a:p>
          <a:p>
            <a:r>
              <a:rPr lang="en-US" sz="1700" dirty="0"/>
              <a:t>Growing rural SUD workforce</a:t>
            </a:r>
          </a:p>
          <a:p>
            <a:r>
              <a:rPr lang="en-US" sz="1700" dirty="0"/>
              <a:t>Recruiting and retaining eligible organizations provider workforce</a:t>
            </a:r>
          </a:p>
          <a:p>
            <a:r>
              <a:rPr lang="en-US" sz="1700" dirty="0"/>
              <a:t>Expanded childcare for healthcare workforce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8DC2B-60DB-F732-94AE-69753D929E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/>
              <a:t>Hubs/Contracts/Partners</a:t>
            </a:r>
          </a:p>
          <a:p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Foundation for Healthy Communities</a:t>
            </a:r>
          </a:p>
          <a:p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College System of NH</a:t>
            </a:r>
          </a:p>
          <a:p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University System of NH</a:t>
            </a:r>
          </a:p>
          <a:p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Behavioral Health Association</a:t>
            </a:r>
          </a:p>
          <a:p>
            <a:r>
              <a:rPr lang="en-US" sz="1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Development Finance Authority</a:t>
            </a:r>
          </a:p>
          <a:p>
            <a:r>
              <a:rPr lang="en-US" sz="1700" dirty="0"/>
              <a:t>NH Association of Alcohol and Drug Abuse Counselors</a:t>
            </a:r>
          </a:p>
          <a:p>
            <a:r>
              <a:rPr lang="en-US" sz="1700" dirty="0"/>
              <a:t>Dept of Health &amp; Human Services</a:t>
            </a:r>
          </a:p>
          <a:p>
            <a:r>
              <a:rPr lang="en-US" sz="1700" dirty="0"/>
              <a:t>Dept of Business &amp; Economic Affairs</a:t>
            </a:r>
          </a:p>
          <a:p>
            <a:r>
              <a:rPr lang="en-US" sz="1700" dirty="0"/>
              <a:t>Dept of Labor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D494A2-40FB-6BF8-92C5-E9F65B04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8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4CECF-081B-E650-6A77-5D2BEBE0B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DE57C-5067-3FE9-EA22-315E95B6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Initiative 3 - Workforce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4AAF5-FEBB-8450-520B-73C1EBF03E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/>
              <a:t>Use of Funds Summary</a:t>
            </a:r>
          </a:p>
          <a:p>
            <a:pPr marL="0" indent="0">
              <a:buNone/>
            </a:pPr>
            <a:r>
              <a:rPr lang="en-US" sz="1600" dirty="0"/>
              <a:t>E. Workforce</a:t>
            </a:r>
          </a:p>
          <a:p>
            <a:pPr marL="0" indent="0">
              <a:buNone/>
            </a:pPr>
            <a:r>
              <a:rPr lang="en-US" sz="1600" dirty="0"/>
              <a:t>F. IT advances</a:t>
            </a:r>
          </a:p>
          <a:p>
            <a:pPr marL="0" indent="0">
              <a:buNone/>
            </a:pPr>
            <a:r>
              <a:rPr lang="en-US" sz="1600" dirty="0"/>
              <a:t>J. Capital expenditures and infrastructure</a:t>
            </a:r>
          </a:p>
          <a:p>
            <a:pPr marL="0" indent="0">
              <a:buNone/>
            </a:pPr>
            <a:r>
              <a:rPr lang="en-US" sz="1600" dirty="0"/>
              <a:t>K. Fostering collaboration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Total Investment: $175M-$275M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C4FD1-C248-DEF6-E523-92E8A9449A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Example Performance Measures</a:t>
            </a:r>
          </a:p>
          <a:p>
            <a:r>
              <a:rPr lang="en-US" sz="1600" dirty="0"/>
              <a:t># of care coordinators/managers</a:t>
            </a:r>
          </a:p>
          <a:p>
            <a:r>
              <a:rPr lang="en-US" sz="1600" dirty="0"/>
              <a:t>Licensed LPN/RN</a:t>
            </a:r>
          </a:p>
          <a:p>
            <a:r>
              <a:rPr lang="en-US" sz="1600" dirty="0"/>
              <a:t># other paraprofessionals</a:t>
            </a:r>
          </a:p>
          <a:p>
            <a:r>
              <a:rPr lang="en-US" sz="1600" dirty="0"/>
              <a:t># licensed RDHs</a:t>
            </a:r>
          </a:p>
          <a:p>
            <a:r>
              <a:rPr lang="en-US" sz="1600" dirty="0"/>
              <a:t># of credentialed BH providers</a:t>
            </a:r>
          </a:p>
          <a:p>
            <a:r>
              <a:rPr lang="en-US" sz="1600" dirty="0"/>
              <a:t># of pre-licensed BH providers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9367C-4067-C8E7-1E21-1AB3FA2E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A610-60B2-E6EB-08C7-FC1ADBFF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Initiative 4 - Technology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95017-5CB2-FAE9-50CF-C296B149AA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Key Projects</a:t>
            </a:r>
          </a:p>
          <a:p>
            <a:r>
              <a:rPr lang="en-US" sz="2000" dirty="0"/>
              <a:t>Regional digital health infrastructure investments to further interoperability and enhanced care coordination</a:t>
            </a:r>
          </a:p>
          <a:p>
            <a:r>
              <a:rPr lang="en-US" sz="2000" dirty="0"/>
              <a:t>New technology for eligible providers</a:t>
            </a:r>
          </a:p>
          <a:p>
            <a:pPr lvl="1"/>
            <a:r>
              <a:rPr lang="en-US" sz="2000" dirty="0"/>
              <a:t>Common electronic health records system for CCBHCs</a:t>
            </a:r>
          </a:p>
          <a:p>
            <a:pPr lvl="1"/>
            <a:r>
              <a:rPr lang="en-US" sz="2000" dirty="0"/>
              <a:t>Electronic dental records system for school-based oral health programs</a:t>
            </a:r>
          </a:p>
          <a:p>
            <a:pPr lvl="1"/>
            <a:r>
              <a:rPr lang="en-US" sz="2000" dirty="0"/>
              <a:t>Remote patient monitoring</a:t>
            </a:r>
          </a:p>
          <a:p>
            <a:pPr lvl="1"/>
            <a:r>
              <a:rPr lang="en-US" sz="2000" dirty="0"/>
              <a:t>Telehealth and other tools for communication</a:t>
            </a:r>
          </a:p>
          <a:p>
            <a:r>
              <a:rPr lang="en-US" sz="2000" dirty="0"/>
              <a:t>Transportation software application to coordinate rural rides for access to care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3689E3-0D0A-6ECA-F5BB-F72287EEE7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/>
              <a:t>Hubs/Contracts/Partners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Foundation for Healthy Communities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Behavioral Health Association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University System of NH</a:t>
            </a:r>
          </a:p>
          <a:p>
            <a:r>
              <a:rPr lang="en-US" sz="2000" dirty="0"/>
              <a:t>RFP Transportation</a:t>
            </a:r>
          </a:p>
          <a:p>
            <a:r>
              <a:rPr lang="en-US" sz="2000" dirty="0"/>
              <a:t>Dept of Health and Human Services</a:t>
            </a:r>
          </a:p>
          <a:p>
            <a:r>
              <a:rPr lang="en-US" sz="2000" dirty="0"/>
              <a:t>Dept of Transportation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1ACD32-C962-96F3-838C-5B1F2A04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5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22E9A-984B-6743-F470-E2445BD3F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7408-B977-B9D2-3389-EB3AFFF9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Initiative 4 - Technology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658E7-6E9E-5A6C-1A02-59CF7CB403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Use of Funds Summary</a:t>
            </a:r>
          </a:p>
          <a:p>
            <a:pPr marL="0" indent="0">
              <a:buNone/>
            </a:pPr>
            <a:r>
              <a:rPr lang="en-US" sz="1600" dirty="0"/>
              <a:t>C. Consumer tech solutions</a:t>
            </a:r>
          </a:p>
          <a:p>
            <a:pPr marL="0" indent="0">
              <a:buNone/>
            </a:pPr>
            <a:r>
              <a:rPr lang="en-US" sz="1600" dirty="0"/>
              <a:t>D. Training and technical assistance on technology solutions</a:t>
            </a:r>
          </a:p>
          <a:p>
            <a:pPr marL="0" indent="0">
              <a:buNone/>
            </a:pPr>
            <a:r>
              <a:rPr lang="en-US" sz="1600" dirty="0"/>
              <a:t>F. IT advances</a:t>
            </a:r>
          </a:p>
          <a:p>
            <a:pPr marL="0" indent="0">
              <a:buNone/>
            </a:pPr>
            <a:r>
              <a:rPr lang="en-US" sz="1600" dirty="0"/>
              <a:t>I. Innovative care</a:t>
            </a:r>
          </a:p>
          <a:p>
            <a:pPr marL="0" indent="0">
              <a:buNone/>
            </a:pPr>
            <a:r>
              <a:rPr lang="en-US" sz="1600" dirty="0"/>
              <a:t>J. Capital expenditures and infrastructure</a:t>
            </a:r>
          </a:p>
          <a:p>
            <a:pPr marL="0" indent="0">
              <a:buNone/>
            </a:pPr>
            <a:r>
              <a:rPr lang="en-US" sz="1600" dirty="0"/>
              <a:t>K. Fostering collaboration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Total Investment: $300M-$400M</a:t>
            </a:r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A35090-128F-8BE4-39CB-1B57A0170A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Example Performance Metrics</a:t>
            </a:r>
          </a:p>
          <a:p>
            <a:r>
              <a:rPr lang="en-US" sz="1600" dirty="0"/>
              <a:t>Share of CCBHC/CMHC patients or encounters served by common EMR</a:t>
            </a:r>
          </a:p>
          <a:p>
            <a:r>
              <a:rPr lang="en-US" sz="1600" dirty="0"/>
              <a:t>Rural EMS/MIH units with </a:t>
            </a:r>
            <a:r>
              <a:rPr lang="en-US" sz="1600" dirty="0" err="1"/>
              <a:t>TeleEMS</a:t>
            </a:r>
            <a:endParaRPr lang="en-US" sz="1600" dirty="0"/>
          </a:p>
          <a:p>
            <a:r>
              <a:rPr lang="en-US" sz="1600" dirty="0"/>
              <a:t>Rural providers with active closed-loop referral system</a:t>
            </a:r>
          </a:p>
          <a:p>
            <a:r>
              <a:rPr lang="en-US" sz="1600" dirty="0"/>
              <a:t>Rural providers actively using digital health infrastructure for real-time claim authorization and prior authorization workflows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4187C-709E-A982-8279-B68D290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7065-1F5F-EB27-C419-FC6CBA663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C135-9C32-83FE-1798-133838A0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Initiative 5 – Financial Sustainability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C47BE-6D84-AFC5-A1F6-10908D5FE4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Key Projects</a:t>
            </a:r>
          </a:p>
          <a:p>
            <a:r>
              <a:rPr lang="en-US" sz="1400" dirty="0"/>
              <a:t>Value-based payment readiness</a:t>
            </a:r>
          </a:p>
          <a:p>
            <a:r>
              <a:rPr lang="en-US" sz="1400" dirty="0"/>
              <a:t>Value-based payment models:</a:t>
            </a:r>
          </a:p>
          <a:p>
            <a:pPr lvl="1"/>
            <a:r>
              <a:rPr lang="en-US" sz="1400" dirty="0"/>
              <a:t>Hospital payment model</a:t>
            </a:r>
          </a:p>
          <a:p>
            <a:pPr lvl="1"/>
            <a:r>
              <a:rPr lang="en-US" sz="1400" dirty="0"/>
              <a:t>Children with complex behavioral health needs</a:t>
            </a:r>
          </a:p>
          <a:p>
            <a:pPr lvl="1"/>
            <a:r>
              <a:rPr lang="en-US" sz="1400" dirty="0"/>
              <a:t>Behavioral health crisis stabilization and transitional housing</a:t>
            </a:r>
          </a:p>
          <a:p>
            <a:pPr lvl="1"/>
            <a:r>
              <a:rPr lang="en-US" sz="1400" dirty="0"/>
              <a:t>Certified Community Behavioral Health Clinics</a:t>
            </a:r>
          </a:p>
          <a:p>
            <a:r>
              <a:rPr lang="en-US" sz="1400" dirty="0"/>
              <a:t>Rural Health Capital Improvement Program</a:t>
            </a:r>
          </a:p>
          <a:p>
            <a:r>
              <a:rPr lang="en-US" sz="1400" dirty="0"/>
              <a:t>Interfacility Transfer Improvement Project</a:t>
            </a:r>
          </a:p>
          <a:p>
            <a:r>
              <a:rPr lang="en-US" sz="1400" dirty="0"/>
              <a:t>Increase reimbursement for primary care, prevention services, care coordination and care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570D30-3C42-FA23-E006-10C74E01C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Hubs/Contracts/Partners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Development Finance Authority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Foundation for Healthy Communities</a:t>
            </a:r>
          </a:p>
          <a:p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Behavioral Health Association</a:t>
            </a:r>
          </a:p>
          <a:p>
            <a:r>
              <a:rPr lang="en-US" sz="1400" dirty="0"/>
              <a:t>RFP Hospital Payment Model</a:t>
            </a:r>
          </a:p>
          <a:p>
            <a:r>
              <a:rPr lang="en-US" sz="1400" dirty="0"/>
              <a:t>RFP Rural Care Management for Children with Complex Behavioral Health Needs</a:t>
            </a:r>
          </a:p>
          <a:p>
            <a:r>
              <a:rPr lang="en-US" sz="1400" dirty="0"/>
              <a:t>RFP Crisis and Residential</a:t>
            </a:r>
          </a:p>
          <a:p>
            <a:r>
              <a:rPr lang="en-US" sz="1400" dirty="0"/>
              <a:t>Dept of Health &amp; Human Services</a:t>
            </a:r>
          </a:p>
          <a:p>
            <a:r>
              <a:rPr lang="en-US" sz="1400" dirty="0"/>
              <a:t>Dept of Insurance</a:t>
            </a:r>
          </a:p>
          <a:p>
            <a:r>
              <a:rPr lang="en-US" sz="1400" dirty="0"/>
              <a:t>Dept of Safety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201799-219A-F1AC-81E3-89D940EA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2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9861-C003-E33F-C5D4-5CD8D289E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C40A-8A5F-7C8D-C0D9-79816D7D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Initiative 5 – Financial Sustainability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86039-E5C6-4558-72BD-571381E549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Use of Funds Summary</a:t>
            </a:r>
          </a:p>
          <a:p>
            <a:pPr marL="0" indent="0">
              <a:buNone/>
            </a:pPr>
            <a:r>
              <a:rPr lang="en-US" sz="1600" dirty="0"/>
              <a:t>B. Provider payments</a:t>
            </a:r>
          </a:p>
          <a:p>
            <a:pPr marL="0" indent="0">
              <a:buNone/>
            </a:pPr>
            <a:r>
              <a:rPr lang="en-US" sz="1600" dirty="0"/>
              <a:t>D. Training and technical assistance on technology solutions</a:t>
            </a:r>
          </a:p>
          <a:p>
            <a:pPr marL="0" indent="0">
              <a:buNone/>
            </a:pPr>
            <a:r>
              <a:rPr lang="en-US" sz="1600" dirty="0"/>
              <a:t>F. IT advances</a:t>
            </a:r>
          </a:p>
          <a:p>
            <a:pPr marL="0" indent="0">
              <a:buNone/>
            </a:pPr>
            <a:r>
              <a:rPr lang="en-US" sz="1600" dirty="0"/>
              <a:t>G. Appropriate care availability</a:t>
            </a:r>
          </a:p>
          <a:p>
            <a:pPr marL="0" indent="0">
              <a:buNone/>
            </a:pPr>
            <a:r>
              <a:rPr lang="en-US" sz="1600" dirty="0"/>
              <a:t>I. Innovative care</a:t>
            </a:r>
          </a:p>
          <a:p>
            <a:pPr marL="0" indent="0">
              <a:buNone/>
            </a:pPr>
            <a:r>
              <a:rPr lang="en-US" sz="1600" dirty="0"/>
              <a:t>J. Capital expenditures and infrastructure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Total Investment: $40M-$75M</a:t>
            </a:r>
          </a:p>
          <a:p>
            <a:endParaRPr lang="en-US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E4E839-6CC5-637A-6169-0F91BE1110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Example Performance Measures</a:t>
            </a:r>
          </a:p>
          <a:p>
            <a:r>
              <a:rPr lang="en-US" sz="1600" dirty="0"/>
              <a:t>Average number of administrative hospital days</a:t>
            </a:r>
          </a:p>
          <a:p>
            <a:r>
              <a:rPr lang="en-US" sz="1600" dirty="0"/>
              <a:t>Net days in accounts receivable for eligible orgs</a:t>
            </a:r>
          </a:p>
          <a:p>
            <a:r>
              <a:rPr lang="en-US" sz="1600" dirty="0"/>
              <a:t>Claim denial rate for eligible orgs</a:t>
            </a:r>
          </a:p>
          <a:p>
            <a:r>
              <a:rPr lang="en-US" sz="1600" dirty="0"/>
              <a:t># of eligible orgs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9B7C7-BF92-60F0-2E24-518AC882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23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490C-8199-7B57-183C-472A0428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6" y="136525"/>
            <a:ext cx="7886700" cy="879476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This Means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7A61-FB28-160D-31B4-07AB00350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36" y="1510507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More Coordinated Care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Earlier Intervention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Support Beyond Clinical Settings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Better Connection Between Providers and Communities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0D9C48-541A-EC3D-C57B-44C96191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8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0C33-0F89-B436-DBE9-5673A818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6" y="136525"/>
            <a:ext cx="7886700" cy="790576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 We Got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28DB-76CC-8B80-09C8-A7D4E696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36" y="1253331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Federal Policy Makers:</a:t>
            </a:r>
          </a:p>
          <a:p>
            <a:pPr lvl="1">
              <a:lnSpc>
                <a:spcPct val="50000"/>
              </a:lnSpc>
              <a:spcBef>
                <a:spcPts val="0"/>
              </a:spcBef>
            </a:pPr>
            <a:endParaRPr lang="en-US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Determined they wanted a </a:t>
            </a: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Transformational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long term </a:t>
            </a: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Rural Health Access </a:t>
            </a: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solution.</a:t>
            </a:r>
          </a:p>
          <a:p>
            <a:pPr lvl="1">
              <a:lnSpc>
                <a:spcPct val="50000"/>
              </a:lnSpc>
              <a:spcBef>
                <a:spcPts val="0"/>
              </a:spcBef>
            </a:pP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They assigned the task to the Center for Medicare and Medicaid Services (CMS).</a:t>
            </a:r>
          </a:p>
          <a:p>
            <a:pPr lvl="1">
              <a:lnSpc>
                <a:spcPct val="50000"/>
              </a:lnSpc>
              <a:spcBef>
                <a:spcPts val="0"/>
              </a:spcBef>
            </a:pP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CMS had approximately </a:t>
            </a: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70 days 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to create a Rural Health program to get out to States for a call for applications.</a:t>
            </a:r>
          </a:p>
          <a:p>
            <a:pPr lvl="1">
              <a:lnSpc>
                <a:spcPct val="50000"/>
              </a:lnSpc>
              <a:spcBef>
                <a:spcPts val="0"/>
              </a:spcBef>
            </a:pPr>
            <a:endParaRPr lang="en-US" sz="21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NH DHHS in cooperation with the Governor had approximately </a:t>
            </a:r>
            <a:r>
              <a:rPr lang="en-US" sz="2100" b="1">
                <a:latin typeface="Arial" panose="020B0604020202020204" pitchFamily="34" charset="0"/>
                <a:cs typeface="Arial" panose="020B0604020202020204" pitchFamily="34" charset="0"/>
              </a:rPr>
              <a:t>50 days </a:t>
            </a: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to respond.</a:t>
            </a:r>
          </a:p>
          <a:p>
            <a:pPr lvl="1">
              <a:lnSpc>
                <a:spcPct val="120000"/>
              </a:lnSpc>
            </a:pP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7FA8E1-877C-D546-F320-C50CB5EC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58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252A-F250-9122-71C0-691C2DC1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6" y="136524"/>
            <a:ext cx="7886700" cy="81498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Are All Responsible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829FF78-6FC2-B04B-D559-33EA9C722B55}"/>
              </a:ext>
            </a:extLst>
          </p:cNvPr>
          <p:cNvSpPr/>
          <p:nvPr/>
        </p:nvSpPr>
        <p:spPr>
          <a:xfrm>
            <a:off x="1190560" y="2068263"/>
            <a:ext cx="4425596" cy="2843446"/>
          </a:xfrm>
          <a:custGeom>
            <a:avLst/>
            <a:gdLst/>
            <a:ahLst/>
            <a:cxnLst/>
            <a:rect l="l" t="t" r="r" b="b"/>
            <a:pathLst>
              <a:path w="8851192" h="5686891">
                <a:moveTo>
                  <a:pt x="0" y="0"/>
                </a:moveTo>
                <a:lnTo>
                  <a:pt x="8851192" y="0"/>
                </a:lnTo>
                <a:lnTo>
                  <a:pt x="8851192" y="5686891"/>
                </a:lnTo>
                <a:lnTo>
                  <a:pt x="0" y="56868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35C1977-C64B-051B-BD00-5E785852C377}"/>
              </a:ext>
            </a:extLst>
          </p:cNvPr>
          <p:cNvSpPr/>
          <p:nvPr/>
        </p:nvSpPr>
        <p:spPr>
          <a:xfrm rot="-567126">
            <a:off x="2550633" y="1472733"/>
            <a:ext cx="2344904" cy="934719"/>
          </a:xfrm>
          <a:custGeom>
            <a:avLst/>
            <a:gdLst/>
            <a:ahLst/>
            <a:cxnLst/>
            <a:rect l="l" t="t" r="r" b="b"/>
            <a:pathLst>
              <a:path w="4689807" h="1869438">
                <a:moveTo>
                  <a:pt x="0" y="0"/>
                </a:moveTo>
                <a:lnTo>
                  <a:pt x="4689807" y="0"/>
                </a:lnTo>
                <a:lnTo>
                  <a:pt x="4689807" y="1869437"/>
                </a:lnTo>
                <a:lnTo>
                  <a:pt x="0" y="18694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88732" b="-204203"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80A8A7E1-4ABB-5F67-BB3A-2034CB20C26E}"/>
              </a:ext>
            </a:extLst>
          </p:cNvPr>
          <p:cNvSpPr/>
          <p:nvPr/>
        </p:nvSpPr>
        <p:spPr>
          <a:xfrm rot="1994688">
            <a:off x="2547140" y="4405507"/>
            <a:ext cx="2344904" cy="934719"/>
          </a:xfrm>
          <a:custGeom>
            <a:avLst/>
            <a:gdLst/>
            <a:ahLst/>
            <a:cxnLst/>
            <a:rect l="l" t="t" r="r" b="b"/>
            <a:pathLst>
              <a:path w="4689807" h="1869438">
                <a:moveTo>
                  <a:pt x="0" y="0"/>
                </a:moveTo>
                <a:lnTo>
                  <a:pt x="4689807" y="0"/>
                </a:lnTo>
                <a:lnTo>
                  <a:pt x="4689807" y="1869438"/>
                </a:lnTo>
                <a:lnTo>
                  <a:pt x="0" y="18694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8732" b="-204203"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DF7411-367C-55A6-9786-AD1B495CD5BF}"/>
              </a:ext>
            </a:extLst>
          </p:cNvPr>
          <p:cNvGrpSpPr/>
          <p:nvPr/>
        </p:nvGrpSpPr>
        <p:grpSpPr>
          <a:xfrm>
            <a:off x="6096000" y="1291297"/>
            <a:ext cx="2743200" cy="1022557"/>
            <a:chOff x="6096000" y="1291297"/>
            <a:chExt cx="2743200" cy="1022557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86C7EA14-11AE-D795-6522-42C50A244C85}"/>
                </a:ext>
              </a:extLst>
            </p:cNvPr>
            <p:cNvSpPr txBox="1"/>
            <p:nvPr/>
          </p:nvSpPr>
          <p:spPr>
            <a:xfrm>
              <a:off x="6096000" y="1291297"/>
              <a:ext cx="2743200" cy="359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Our collaboration drove NH’s success</a:t>
              </a: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8C1958E0-5C45-3281-AC43-659A9DDB9D14}"/>
                </a:ext>
              </a:extLst>
            </p:cNvPr>
            <p:cNvSpPr txBox="1"/>
            <p:nvPr/>
          </p:nvSpPr>
          <p:spPr>
            <a:xfrm>
              <a:off x="6096000" y="1647005"/>
              <a:ext cx="274320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We received the highest award amount in New England and we can continue to maximize our federal award through continued collaboration</a:t>
              </a: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:a16="http://schemas.microsoft.com/office/drawing/2014/main" id="{10AA1FFF-D0A8-65BD-E74D-966BFEC8335E}"/>
              </a:ext>
            </a:extLst>
          </p:cNvPr>
          <p:cNvGrpSpPr/>
          <p:nvPr/>
        </p:nvGrpSpPr>
        <p:grpSpPr>
          <a:xfrm>
            <a:off x="6096000" y="2478323"/>
            <a:ext cx="2743200" cy="1080035"/>
            <a:chOff x="0" y="-50112"/>
            <a:chExt cx="7315200" cy="2880093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C551315F-D282-A896-4145-1C1C03035D42}"/>
                </a:ext>
              </a:extLst>
            </p:cNvPr>
            <p:cNvSpPr txBox="1"/>
            <p:nvPr/>
          </p:nvSpPr>
          <p:spPr>
            <a:xfrm>
              <a:off x="0" y="-50112"/>
              <a:ext cx="7315200" cy="4787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Spending</a:t>
              </a:r>
              <a:r>
                <a:rPr 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 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3C34CBC0-AA57-F2BB-C789-77D4B2FE4A1E}"/>
                </a:ext>
              </a:extLst>
            </p:cNvPr>
            <p:cNvSpPr txBox="1"/>
            <p:nvPr/>
          </p:nvSpPr>
          <p:spPr>
            <a:xfrm>
              <a:off x="0" y="470189"/>
              <a:ext cx="7315200" cy="2359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Our ability to expend all funds by </a:t>
              </a:r>
              <a:r>
                <a:rPr lang="en-US" sz="11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September 30,2027</a:t>
              </a: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 for the first Budget Period will garner us redistributed funds from other states who do not expend their awards</a:t>
              </a: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907EC283-D9F6-C14E-E0F1-8BBB2D320F5C}"/>
              </a:ext>
            </a:extLst>
          </p:cNvPr>
          <p:cNvGrpSpPr/>
          <p:nvPr/>
        </p:nvGrpSpPr>
        <p:grpSpPr>
          <a:xfrm>
            <a:off x="6096000" y="3726372"/>
            <a:ext cx="2743200" cy="694317"/>
            <a:chOff x="0" y="-38100"/>
            <a:chExt cx="7315200" cy="1851510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91E7A07E-7AB4-32FF-A762-6B7075AF81EB}"/>
                </a:ext>
              </a:extLst>
            </p:cNvPr>
            <p:cNvSpPr txBox="1"/>
            <p:nvPr/>
          </p:nvSpPr>
          <p:spPr>
            <a:xfrm>
              <a:off x="0" y="-38100"/>
              <a:ext cx="7315200" cy="478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Meeting our milestones 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5C2DD90B-D766-1FAA-22AA-035F7EA59829}"/>
                </a:ext>
              </a:extLst>
            </p:cNvPr>
            <p:cNvSpPr txBox="1"/>
            <p:nvPr/>
          </p:nvSpPr>
          <p:spPr>
            <a:xfrm>
              <a:off x="0" y="479713"/>
              <a:ext cx="7315200" cy="1333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6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NH has committed to key milestones including executing contracts with facilitating organizations before August 2026</a:t>
              </a: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642D88F4-E763-FEE1-F5F2-C5059F2A1E50}"/>
              </a:ext>
            </a:extLst>
          </p:cNvPr>
          <p:cNvGrpSpPr/>
          <p:nvPr/>
        </p:nvGrpSpPr>
        <p:grpSpPr>
          <a:xfrm>
            <a:off x="6096000" y="4643760"/>
            <a:ext cx="2743200" cy="699000"/>
            <a:chOff x="0" y="-38100"/>
            <a:chExt cx="7315200" cy="1863996"/>
          </a:xfrm>
        </p:grpSpPr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55DB4177-A834-1E94-61D1-2FD73A5C091B}"/>
                </a:ext>
              </a:extLst>
            </p:cNvPr>
            <p:cNvSpPr txBox="1"/>
            <p:nvPr/>
          </p:nvSpPr>
          <p:spPr>
            <a:xfrm>
              <a:off x="0" y="-38100"/>
              <a:ext cx="7315200" cy="512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Making an impact </a:t>
              </a:r>
            </a:p>
          </p:txBody>
        </p: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4E3CC0AA-C716-4DD0-ABB7-FA76D221529B}"/>
                </a:ext>
              </a:extLst>
            </p:cNvPr>
            <p:cNvSpPr txBox="1"/>
            <p:nvPr/>
          </p:nvSpPr>
          <p:spPr>
            <a:xfrm>
              <a:off x="0" y="492200"/>
              <a:ext cx="7315200" cy="1333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Funding will be adjusted based on the impact we have on key metrics- so we need to invest in the right strategies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54629D6F-54BA-8F3E-4F92-5E12364F85A9}"/>
              </a:ext>
            </a:extLst>
          </p:cNvPr>
          <p:cNvGrpSpPr/>
          <p:nvPr/>
        </p:nvGrpSpPr>
        <p:grpSpPr>
          <a:xfrm>
            <a:off x="6096000" y="5500211"/>
            <a:ext cx="2743200" cy="699000"/>
            <a:chOff x="0" y="-38100"/>
            <a:chExt cx="7315200" cy="1863995"/>
          </a:xfrm>
        </p:grpSpPr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81E007CC-FDEE-9878-4568-BC0DF454C066}"/>
                </a:ext>
              </a:extLst>
            </p:cNvPr>
            <p:cNvSpPr txBox="1"/>
            <p:nvPr/>
          </p:nvSpPr>
          <p:spPr>
            <a:xfrm>
              <a:off x="0" y="-38100"/>
              <a:ext cx="7315200" cy="5129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7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 panose="020B0604020202020204" pitchFamily="34" charset="0"/>
                  <a:ea typeface="Canva Sans Bold"/>
                  <a:cs typeface="Arial" panose="020B0604020202020204" pitchFamily="34" charset="0"/>
                  <a:sym typeface="Canva Sans Bold"/>
                </a:rPr>
                <a:t>Long-term success</a:t>
              </a:r>
            </a:p>
          </p:txBody>
        </p:sp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A799B2B2-895B-7FF6-00D3-8BBEC0A55553}"/>
                </a:ext>
              </a:extLst>
            </p:cNvPr>
            <p:cNvSpPr txBox="1"/>
            <p:nvPr/>
          </p:nvSpPr>
          <p:spPr>
            <a:xfrm>
              <a:off x="0" y="492200"/>
              <a:ext cx="7315200" cy="1333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30"/>
                </a:lnSpc>
              </a:pPr>
              <a:r>
                <a:rPr lang="en-US" sz="1100">
                  <a:solidFill>
                    <a:srgbClr val="000000"/>
                  </a:solidFill>
                  <a:latin typeface="Arial" panose="020B0604020202020204" pitchFamily="34" charset="0"/>
                  <a:ea typeface="Canva Sans"/>
                  <a:cs typeface="Arial" panose="020B0604020202020204" pitchFamily="34" charset="0"/>
                  <a:sym typeface="Canva Sans"/>
                </a:rPr>
                <a:t>The success of this program hinges on investments in sustainable and resilient approaches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86B1BA2-5B28-25FF-48A9-596BB1114E05}"/>
              </a:ext>
            </a:extLst>
          </p:cNvPr>
          <p:cNvSpPr txBox="1"/>
          <p:nvPr/>
        </p:nvSpPr>
        <p:spPr>
          <a:xfrm>
            <a:off x="812436" y="894236"/>
            <a:ext cx="5994159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ea typeface="Canva Sans Bold"/>
                <a:cs typeface="Arial" panose="020B0604020202020204" pitchFamily="34" charset="0"/>
                <a:sym typeface="Canva Sans Bold"/>
              </a:rPr>
              <a:t>Five Essential Drivers of Success for Rural Health Transformation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D1EA811-27A4-E41F-6AF0-58B93ACD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18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D6FD-C995-E6E8-40EE-458BC18B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21</a:t>
            </a:fld>
            <a:endParaRPr lang="en-US"/>
          </a:p>
        </p:txBody>
      </p:sp>
      <p:pic>
        <p:nvPicPr>
          <p:cNvPr id="1028" name="Picture 4" descr="Currier-Ives-Scenic-Byway_November-2025_0470">
            <a:extLst>
              <a:ext uri="{FF2B5EF4-FFF2-40B4-BE49-F238E27FC236}">
                <a16:creationId xmlns:a16="http://schemas.microsoft.com/office/drawing/2014/main" id="{DFF10685-31C3-40B6-5E45-309998EAD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/>
          <a:stretch>
            <a:fillRect/>
          </a:stretch>
        </p:blipFill>
        <p:spPr bwMode="auto">
          <a:xfrm>
            <a:off x="4203703" y="1163640"/>
            <a:ext cx="4737098" cy="45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B52D744-CEB7-04F8-1698-CB3C6B10686B}"/>
              </a:ext>
            </a:extLst>
          </p:cNvPr>
          <p:cNvSpPr/>
          <p:nvPr/>
        </p:nvSpPr>
        <p:spPr>
          <a:xfrm>
            <a:off x="1625600" y="507999"/>
            <a:ext cx="3975100" cy="58483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9F41B6-FD35-71AA-3955-50E12EF2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250" y="1029470"/>
            <a:ext cx="4159250" cy="4537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gonorth.nh.gov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General Inquires:</a:t>
            </a:r>
          </a:p>
          <a:p>
            <a:pPr>
              <a:lnSpc>
                <a:spcPct val="70000"/>
              </a:lnSpc>
              <a:spcBef>
                <a:spcPts val="0"/>
              </a:spcBef>
            </a:pP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info@go-north.nh.gov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Visit website to self-signup for listserv notifications.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C2F314-A064-601A-0FFF-24C431EB7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36524"/>
            <a:ext cx="7772400" cy="6889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Granite Strong. Future Ready.</a:t>
            </a:r>
          </a:p>
        </p:txBody>
      </p:sp>
    </p:spTree>
    <p:extLst>
      <p:ext uri="{BB962C8B-B14F-4D97-AF65-F5344CB8AC3E}">
        <p14:creationId xmlns:p14="http://schemas.microsoft.com/office/powerpoint/2010/main" val="222923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64FC4-D6A6-8B3D-2F78-86E55DE0B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397264CC-1CE0-C389-8EE3-7EB6D70DA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850766"/>
              </p:ext>
            </p:extLst>
          </p:nvPr>
        </p:nvGraphicFramePr>
        <p:xfrm>
          <a:off x="757640" y="1168401"/>
          <a:ext cx="6449133" cy="4718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93A02-7B77-A885-3A30-62B46A62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C1D7-0726-4ED6-9A9F-0F88C69DDCC3}" type="slidenum">
              <a:rPr lang="en-US" smtClean="0"/>
              <a:t>3</a:t>
            </a:fld>
            <a:endParaRPr lang="en-US"/>
          </a:p>
        </p:txBody>
      </p:sp>
      <p:sp>
        <p:nvSpPr>
          <p:cNvPr id="3" name="Title 14">
            <a:extLst>
              <a:ext uri="{FF2B5EF4-FFF2-40B4-BE49-F238E27FC236}">
                <a16:creationId xmlns:a16="http://schemas.microsoft.com/office/drawing/2014/main" id="{1938B319-25E1-7F45-49D5-BDD3B4677F6C}"/>
              </a:ext>
            </a:extLst>
          </p:cNvPr>
          <p:cNvSpPr txBox="1">
            <a:spLocks/>
          </p:cNvSpPr>
          <p:nvPr/>
        </p:nvSpPr>
        <p:spPr>
          <a:xfrm>
            <a:off x="719540" y="136525"/>
            <a:ext cx="8057249" cy="103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New Hampshire’s Approach to Rural Health Transformation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A1ADD8-C8BD-CD88-44AD-32D41C9A7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7" b="29792"/>
          <a:stretch>
            <a:fillRect/>
          </a:stretch>
        </p:blipFill>
        <p:spPr bwMode="auto">
          <a:xfrm>
            <a:off x="6832601" y="2264482"/>
            <a:ext cx="2158999" cy="195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6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B568A-A41B-2325-C1BE-04671A979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5B8CF33A-5817-D74D-DCFB-7F859D4F6075}"/>
              </a:ext>
            </a:extLst>
          </p:cNvPr>
          <p:cNvSpPr txBox="1">
            <a:spLocks/>
          </p:cNvSpPr>
          <p:nvPr/>
        </p:nvSpPr>
        <p:spPr>
          <a:xfrm>
            <a:off x="719540" y="1472930"/>
            <a:ext cx="7805058" cy="4483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Created by the Governor via executive order to meet the transformational moment of the CMS directed Rural Health Transformation grant opportunity.</a:t>
            </a:r>
          </a:p>
          <a:p>
            <a:pPr marL="571500" indent="-457200" algn="l">
              <a:lnSpc>
                <a:spcPct val="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GO-NORTH is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an independent unit under the direct authority of the Governor’s Office.</a:t>
            </a:r>
          </a:p>
          <a:p>
            <a:pPr marL="571500" lvl="1" algn="l"/>
            <a:endParaRPr lang="en-US" sz="28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4">
            <a:extLst>
              <a:ext uri="{FF2B5EF4-FFF2-40B4-BE49-F238E27FC236}">
                <a16:creationId xmlns:a16="http://schemas.microsoft.com/office/drawing/2014/main" id="{AE9976E1-4065-47DC-4EEA-D484996961C8}"/>
              </a:ext>
            </a:extLst>
          </p:cNvPr>
          <p:cNvSpPr txBox="1">
            <a:spLocks/>
          </p:cNvSpPr>
          <p:nvPr/>
        </p:nvSpPr>
        <p:spPr>
          <a:xfrm>
            <a:off x="719540" y="136525"/>
            <a:ext cx="8057249" cy="1031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Governor’s Office of New Opportunities of Rural Transformational Health 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(GO-NORTH)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FBCD5-A8B0-7C2D-F7AA-FA9A6D4F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C1D7-0726-4ED6-9A9F-0F88C69DDCC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88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3465-06B0-B407-3C1B-7DEB108D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6" y="136524"/>
            <a:ext cx="7886700" cy="90805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Reality We’re Facing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0E633-50B0-F99A-F698-28EC7E8E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2087"/>
            <a:ext cx="4054191" cy="4351338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Workforce shortages.</a:t>
            </a:r>
          </a:p>
          <a:p>
            <a:pPr lvl="1">
              <a:lnSpc>
                <a:spcPct val="70000"/>
              </a:lnSpc>
              <a:spcBef>
                <a:spcPts val="0"/>
              </a:spcBef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Financial pressures on providers.</a:t>
            </a:r>
          </a:p>
          <a:p>
            <a:pPr lvl="1">
              <a:lnSpc>
                <a:spcPct val="70000"/>
              </a:lnSpc>
              <a:spcBef>
                <a:spcPts val="0"/>
              </a:spcBef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Access challenges in rural communities.</a:t>
            </a:r>
          </a:p>
          <a:p>
            <a:pPr lvl="1">
              <a:lnSpc>
                <a:spcPct val="70000"/>
              </a:lnSpc>
              <a:spcBef>
                <a:spcPts val="0"/>
              </a:spcBef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Rising burden of behavioral health and chronic disease.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6399A-93BB-2B89-590A-B8FA9C70C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99" y="1316921"/>
            <a:ext cx="4054191" cy="517595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2BB1B-7DC0-A357-19AD-59EF851A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61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4704-B60F-D3CD-B139-C903628F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6" y="136524"/>
            <a:ext cx="7886700" cy="90805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C119-DA1E-E134-4367-463FBCCD5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36" y="1462087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Federal investment of $200 million +/- per year.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5-year transformation effort.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Our success drives our future funding.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Again, we must invest in solutions that endure beyond this grant.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A47E1B-589B-FE39-486B-D3DE1095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2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0897-ABA0-64E6-2548-A635DE0E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1" y="136524"/>
            <a:ext cx="7886700" cy="82391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RHTP Is (and Isn’t)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E2A22F-E6DE-DBB3-FE4B-E80E0CF66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5917" y="919163"/>
            <a:ext cx="3868340" cy="823912"/>
          </a:xfrm>
        </p:spPr>
        <p:txBody>
          <a:bodyPr>
            <a:normAutofit/>
          </a:bodyPr>
          <a:lstStyle/>
          <a:p>
            <a:r>
              <a:rPr lang="en-US" sz="2800" b="0" u="sng">
                <a:latin typeface="Arial" panose="020B0604020202020204" pitchFamily="34" charset="0"/>
                <a:cs typeface="Arial" panose="020B0604020202020204" pitchFamily="34" charset="0"/>
              </a:rPr>
              <a:t>Is: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1FFDC0-1444-09CD-C908-ADA3F0D6F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917" y="1743075"/>
            <a:ext cx="3868340" cy="36845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System transformation.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Coordinated approaches.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Focus on outcomes and sustainability.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Cooperative agreement.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994E3E-5372-206C-DC56-B2ACA2380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95225" y="919163"/>
            <a:ext cx="3887391" cy="823912"/>
          </a:xfrm>
        </p:spPr>
        <p:txBody>
          <a:bodyPr>
            <a:normAutofit/>
          </a:bodyPr>
          <a:lstStyle/>
          <a:p>
            <a:r>
              <a:rPr lang="en-US" sz="2800" b="0" u="sng">
                <a:latin typeface="Arial" panose="020B0604020202020204" pitchFamily="34" charset="0"/>
                <a:cs typeface="Arial" panose="020B0604020202020204" pitchFamily="34" charset="0"/>
              </a:rPr>
              <a:t>Is NOT: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C84FED-6F67-E5D3-A5FA-87CA18374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95225" y="1743075"/>
            <a:ext cx="3887391" cy="36845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Traditional grant program.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Siloed initiatives.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Short-term rescue funding for existing projects.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Payment in a lump sum.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37D5E6-08F0-2A32-2664-258BAAB9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23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07D1-103A-3759-5C47-30D6B7584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60C98-8F31-0D5F-FC87-17749EBD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101" y="136524"/>
            <a:ext cx="7886700" cy="82391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Model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833ABA4-9F05-CF6D-BFF3-EC0FF891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39C9521-9A18-6082-6717-46DE6349A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3" y="807100"/>
            <a:ext cx="8397183" cy="49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1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4E61-F159-4CA3-403C-5CBEA2C0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Initiative 1: Population Health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E999-3CE7-3321-F62E-3F41AF418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Key Projects</a:t>
            </a:r>
          </a:p>
          <a:p>
            <a:r>
              <a:rPr lang="en-US" sz="2000" dirty="0"/>
              <a:t>Regional Capacity for Population Health</a:t>
            </a:r>
          </a:p>
          <a:p>
            <a:r>
              <a:rPr lang="en-US" sz="2000" dirty="0"/>
              <a:t>Medicaid Duals Polypharmacy</a:t>
            </a:r>
          </a:p>
          <a:p>
            <a:r>
              <a:rPr lang="en-US" sz="2000" dirty="0"/>
              <a:t>Return-to-work initiative to support a healthy NH Workforce</a:t>
            </a:r>
          </a:p>
          <a:p>
            <a:r>
              <a:rPr lang="en-US" sz="2000" dirty="0"/>
              <a:t>Presidential Fitness Challenge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C37D1-9966-2628-0459-801476B2B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Hubs/Contracts/Partners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Foundation for Healthy Communities</a:t>
            </a:r>
          </a:p>
          <a:p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Community College System of New Hampshire</a:t>
            </a:r>
          </a:p>
          <a:p>
            <a:r>
              <a:rPr lang="en-US" sz="2000" dirty="0"/>
              <a:t>RFP Population Health</a:t>
            </a:r>
          </a:p>
          <a:p>
            <a:r>
              <a:rPr lang="en-US" sz="2000" dirty="0"/>
              <a:t>RFP Medicaid Duals</a:t>
            </a:r>
          </a:p>
          <a:p>
            <a:r>
              <a:rPr lang="en-US" sz="2000" dirty="0"/>
              <a:t>Dept of Health &amp; Human Services</a:t>
            </a:r>
          </a:p>
          <a:p>
            <a:r>
              <a:rPr lang="en-US" sz="2000" dirty="0"/>
              <a:t>Dept of Education</a:t>
            </a:r>
          </a:p>
          <a:p>
            <a:r>
              <a:rPr lang="en-US" sz="2000" dirty="0"/>
              <a:t>Dept of Insurance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BFED5-13DC-62E3-7E30-F9EB6A5E8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E088-64DA-45AA-997F-76DF4DE84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3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60B96BD99AB4B87A89425C94AC00D" ma:contentTypeVersion="23" ma:contentTypeDescription="Create a new document." ma:contentTypeScope="" ma:versionID="3f1288ca0fa882250f7095f021d78570">
  <xsd:schema xmlns:xsd="http://www.w3.org/2001/XMLSchema" xmlns:xs="http://www.w3.org/2001/XMLSchema" xmlns:p="http://schemas.microsoft.com/office/2006/metadata/properties" xmlns:ns1="http://schemas.microsoft.com/sharepoint/v3" xmlns:ns2="15762469-e054-4ad8-9330-b072c598ba0a" xmlns:ns3="be1652ed-6ccb-4cea-bc3c-2a5ee2fffa9d" targetNamespace="http://schemas.microsoft.com/office/2006/metadata/properties" ma:root="true" ma:fieldsID="9b90b3d64500c7204ed139e99cc21cf6" ns1:_="" ns2:_="" ns3:_="">
    <xsd:import namespace="http://schemas.microsoft.com/sharepoint/v3"/>
    <xsd:import namespace="15762469-e054-4ad8-9330-b072c598ba0a"/>
    <xsd:import namespace="be1652ed-6ccb-4cea-bc3c-2a5ee2fffa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62469-e054-4ad8-9330-b072c598b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fb9b75-cab3-4a4d-9967-d20192e74e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652ed-6ccb-4cea-bc3c-2a5ee2fffa9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c55345a-b478-49a7-9eae-ac36b437ae16}" ma:internalName="TaxCatchAll" ma:showField="CatchAllData" ma:web="be1652ed-6ccb-4cea-bc3c-2a5ee2fffa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be1652ed-6ccb-4cea-bc3c-2a5ee2fffa9d" xsi:nil="true"/>
    <lcf76f155ced4ddcb4097134ff3c332f xmlns="15762469-e054-4ad8-9330-b072c598ba0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63055-EE72-4125-BD70-6B87B18314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558A64-7630-4900-ACD8-C80812F96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5762469-e054-4ad8-9330-b072c598ba0a"/>
    <ds:schemaRef ds:uri="be1652ed-6ccb-4cea-bc3c-2a5ee2fffa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DE5346-4C18-46BF-8DD8-3393A581967C}">
  <ds:schemaRefs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15762469-e054-4ad8-9330-b072c598ba0a"/>
    <ds:schemaRef ds:uri="http://schemas.openxmlformats.org/package/2006/metadata/core-properties"/>
    <ds:schemaRef ds:uri="be1652ed-6ccb-4cea-bc3c-2a5ee2fffa9d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92deae9-1c4c-42c8-a310-5088af55ba74}" enabled="0" method="" siteId="{992deae9-1c4c-42c8-a310-5088af55ba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1633</Words>
  <Application>Microsoft Office PowerPoint</Application>
  <PresentationFormat>On-screen Show (4:3)</PresentationFormat>
  <Paragraphs>320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GO-NORTH   State Workforce Innovation Board</vt:lpstr>
      <vt:lpstr>How We Got Here</vt:lpstr>
      <vt:lpstr>PowerPoint Presentation</vt:lpstr>
      <vt:lpstr>PowerPoint Presentation</vt:lpstr>
      <vt:lpstr>The Reality We’re Facing</vt:lpstr>
      <vt:lpstr>The Opportunity</vt:lpstr>
      <vt:lpstr>What RHTP Is (and Isn’t)</vt:lpstr>
      <vt:lpstr>The Model</vt:lpstr>
      <vt:lpstr>Initiative 1: Population Health</vt:lpstr>
      <vt:lpstr>Initiative 1: Population Health</vt:lpstr>
      <vt:lpstr>Initiative 2 - Access</vt:lpstr>
      <vt:lpstr>Initiative 2 - Access</vt:lpstr>
      <vt:lpstr>Initiative 3 - Workforce</vt:lpstr>
      <vt:lpstr>Initiative 3 - Workforce</vt:lpstr>
      <vt:lpstr>Initiative 4 - Technology</vt:lpstr>
      <vt:lpstr>Initiative 4 - Technology</vt:lpstr>
      <vt:lpstr>Initiative 5 – Financial Sustainability</vt:lpstr>
      <vt:lpstr>Initiative 5 – Financial Sustainability</vt:lpstr>
      <vt:lpstr>What This Means in Practice</vt:lpstr>
      <vt:lpstr>We Are All Responsible</vt:lpstr>
      <vt:lpstr>Granite Strong. Future Ready.</vt:lpstr>
    </vt:vector>
  </TitlesOfParts>
  <Company>State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Miller, Kimberly - GOFERR</dc:creator>
  <cp:lastModifiedBy>Lozeau, Donnalee - GONORTH</cp:lastModifiedBy>
  <cp:revision>15</cp:revision>
  <cp:lastPrinted>2026-06-08T17:55:38Z</cp:lastPrinted>
  <dcterms:created xsi:type="dcterms:W3CDTF">2026-02-18T23:29:54Z</dcterms:created>
  <dcterms:modified xsi:type="dcterms:W3CDTF">2026-06-08T19:50:56Z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0x010100E7260B96BD99AB4B87A89425C94AC00D</vt:lpwstr>
  </property>
  <property fmtid="{D5CDD505-2E9C-101B-9397-08002B2CF9AE}" pid="3" name="MediaServiceImageTags">
    <vt:lpwstr/>
  </property>
</Properties>
</file>